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85" r:id="rId4"/>
    <p:sldId id="286" r:id="rId5"/>
    <p:sldId id="277" r:id="rId6"/>
    <p:sldId id="258" r:id="rId7"/>
    <p:sldId id="262" r:id="rId8"/>
    <p:sldId id="263" r:id="rId9"/>
    <p:sldId id="272" r:id="rId10"/>
    <p:sldId id="290" r:id="rId11"/>
    <p:sldId id="295" r:id="rId12"/>
    <p:sldId id="266" r:id="rId13"/>
    <p:sldId id="294" r:id="rId14"/>
    <p:sldId id="296" r:id="rId15"/>
    <p:sldId id="287" r:id="rId16"/>
    <p:sldId id="288" r:id="rId17"/>
    <p:sldId id="297" r:id="rId18"/>
    <p:sldId id="261" r:id="rId19"/>
    <p:sldId id="289"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0"/>
    <p:restoredTop sz="94610"/>
  </p:normalViewPr>
  <p:slideViewPr>
    <p:cSldViewPr snapToGrid="0" snapToObjects="1">
      <p:cViewPr>
        <p:scale>
          <a:sx n="66" d="100"/>
          <a:sy n="66" d="100"/>
        </p:scale>
        <p:origin x="792"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18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635759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696457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744832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016296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4246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2060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468999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46442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2452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2013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884141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36473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52661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146820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colab.research.google.com/drive/1kK5eH_qAHsSuRt9oGEMVvM3uDT83u_44?usp=sharing"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colab.research.google.com/drive/1PyRQB1Lht9btkqVYjyPOrbaHvToysS_f?usp=shari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891645" y="795934"/>
            <a:ext cx="8738755" cy="2965576"/>
          </a:xfrm>
          <a:prstGeom prst="rect">
            <a:avLst/>
          </a:prstGeom>
          <a:noFill/>
          <a:ln/>
        </p:spPr>
        <p:txBody>
          <a:bodyPr wrap="square" rtlCol="0" anchor="t"/>
          <a:lstStyle/>
          <a:p>
            <a:pPr>
              <a:lnSpc>
                <a:spcPts val="7609"/>
              </a:lnSpc>
            </a:pPr>
            <a:r>
              <a:rPr lang="en-IN" sz="3600" b="1" dirty="0">
                <a:solidFill>
                  <a:schemeClr val="bg2"/>
                </a:solidFill>
                <a:effectLst/>
                <a:latin typeface="Congenial Black" panose="020F0502020204030204" pitchFamily="2" charset="0"/>
                <a:ea typeface="Aptos" panose="020B0004020202020204" pitchFamily="34" charset="0"/>
                <a:cs typeface="Times New Roman" panose="02020603050405020304" pitchFamily="18" charset="0"/>
              </a:rPr>
              <a:t>The Globalizing K-Pop Project: Sentiment Analysis of Global Fandoms on Social Media</a:t>
            </a:r>
            <a:endParaRPr lang="en-IN" sz="3600" dirty="0">
              <a:solidFill>
                <a:schemeClr val="bg2"/>
              </a:solidFill>
              <a:effectLst/>
              <a:latin typeface="Congenial Black" panose="020F0502020204030204" pitchFamily="2" charset="0"/>
              <a:ea typeface="Aptos" panose="020B0004020202020204" pitchFamily="34" charset="0"/>
              <a:cs typeface="Times New Roman" panose="02020603050405020304" pitchFamily="18" charset="0"/>
            </a:endParaRPr>
          </a:p>
          <a:p>
            <a:pPr marL="0" indent="0">
              <a:lnSpc>
                <a:spcPts val="7609"/>
              </a:lnSpc>
              <a:buNone/>
            </a:pPr>
            <a:endParaRPr lang="en-US" sz="6087" dirty="0"/>
          </a:p>
        </p:txBody>
      </p:sp>
      <p:sp>
        <p:nvSpPr>
          <p:cNvPr id="6" name="Text 2"/>
          <p:cNvSpPr/>
          <p:nvPr/>
        </p:nvSpPr>
        <p:spPr>
          <a:xfrm>
            <a:off x="6270546" y="4114800"/>
            <a:ext cx="7575709" cy="2047009"/>
          </a:xfrm>
          <a:prstGeom prst="rect">
            <a:avLst/>
          </a:prstGeom>
          <a:noFill/>
          <a:ln/>
        </p:spPr>
        <p:txBody>
          <a:bodyPr wrap="square" rtlCol="0" anchor="t"/>
          <a:lstStyle/>
          <a:p>
            <a:pPr marL="0" indent="0">
              <a:lnSpc>
                <a:spcPts val="2823"/>
              </a:lnSpc>
              <a:buNone/>
            </a:pPr>
            <a:r>
              <a:rPr lang="en-US" sz="1764" dirty="0">
                <a:solidFill>
                  <a:srgbClr val="DCD7E5"/>
                </a:solidFill>
                <a:latin typeface="Heebo" pitchFamily="34" charset="0"/>
                <a:ea typeface="Heebo" pitchFamily="34" charset="-122"/>
                <a:cs typeface="Heebo" pitchFamily="34" charset="-120"/>
              </a:rPr>
              <a:t>This research delves into the world of global K-Pop fandoms, seeking to understand the sentiment expressed by fans on social media platforms. By analyzing online discussions, we aim to identify the emotions, opinions, and support networks within these communities, shedding light on the cultural impact of K-Pop and its role in fostering global interconnectedness.</a:t>
            </a:r>
          </a:p>
          <a:p>
            <a:pPr marL="0" indent="0">
              <a:lnSpc>
                <a:spcPts val="2823"/>
              </a:lnSpc>
              <a:buNone/>
            </a:pPr>
            <a:endParaRPr lang="en-US" sz="1764" dirty="0">
              <a:solidFill>
                <a:srgbClr val="DCD7E5"/>
              </a:solidFill>
              <a:latin typeface="Heebo" pitchFamily="34" charset="0"/>
              <a:ea typeface="Heebo" pitchFamily="34" charset="-122"/>
              <a:cs typeface="Heebo" pitchFamily="34" charset="-120"/>
            </a:endParaRPr>
          </a:p>
          <a:p>
            <a:pPr marL="0" indent="0">
              <a:lnSpc>
                <a:spcPts val="2823"/>
              </a:lnSpc>
              <a:buNone/>
            </a:pPr>
            <a:r>
              <a:rPr lang="en-US" sz="1764" b="1" dirty="0">
                <a:solidFill>
                  <a:srgbClr val="DCD7E5"/>
                </a:solidFill>
                <a:latin typeface="Heebo" pitchFamily="34" charset="0"/>
                <a:ea typeface="Heebo" pitchFamily="34" charset="-122"/>
                <a:cs typeface="Heebo" pitchFamily="34" charset="-120"/>
              </a:rPr>
              <a:t>Prepared by:</a:t>
            </a:r>
          </a:p>
          <a:p>
            <a:pPr marL="0" indent="0">
              <a:lnSpc>
                <a:spcPts val="2823"/>
              </a:lnSpc>
              <a:buNone/>
            </a:pPr>
            <a:r>
              <a:rPr lang="en-US" sz="1764" dirty="0">
                <a:solidFill>
                  <a:srgbClr val="DCD7E5"/>
                </a:solidFill>
                <a:latin typeface="Heebo" pitchFamily="34" charset="0"/>
                <a:ea typeface="Heebo" pitchFamily="34" charset="-122"/>
                <a:cs typeface="Heebo" pitchFamily="34" charset="-120"/>
              </a:rPr>
              <a:t>Aditi, Gunpreet, Krish</a:t>
            </a:r>
          </a:p>
        </p:txBody>
      </p:sp>
      <p:sp>
        <p:nvSpPr>
          <p:cNvPr id="9" name="Text 4"/>
          <p:cNvSpPr/>
          <p:nvPr/>
        </p:nvSpPr>
        <p:spPr>
          <a:xfrm>
            <a:off x="6740962" y="7041713"/>
            <a:ext cx="959287" cy="391954"/>
          </a:xfrm>
          <a:prstGeom prst="rect">
            <a:avLst/>
          </a:prstGeom>
          <a:noFill/>
          <a:ln/>
        </p:spPr>
        <p:txBody>
          <a:bodyPr wrap="none" rtlCol="0" anchor="t"/>
          <a:lstStyle/>
          <a:p>
            <a:pPr marL="0" indent="0" algn="l">
              <a:lnSpc>
                <a:spcPts val="3088"/>
              </a:lnSpc>
              <a:buNone/>
            </a:pPr>
            <a:endParaRPr lang="en-US" sz="220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570" y="0"/>
            <a:ext cx="14630400" cy="8229600"/>
          </a:xfrm>
          <a:prstGeom prst="rect">
            <a:avLst/>
          </a:prstGeom>
        </p:spPr>
      </p:pic>
      <p:sp>
        <p:nvSpPr>
          <p:cNvPr id="3" name="Shape 0"/>
          <p:cNvSpPr/>
          <p:nvPr/>
        </p:nvSpPr>
        <p:spPr>
          <a:xfrm>
            <a:off x="42570" y="233038"/>
            <a:ext cx="14630400" cy="8229600"/>
          </a:xfrm>
          <a:prstGeom prst="rect">
            <a:avLst/>
          </a:prstGeom>
          <a:solidFill>
            <a:srgbClr val="0D0A2C">
              <a:alpha val="75000"/>
            </a:srgbClr>
          </a:solidFill>
          <a:ln/>
        </p:spPr>
        <p:txBody>
          <a:bodyPr/>
          <a:lstStyle/>
          <a:p>
            <a:pPr>
              <a:lnSpc>
                <a:spcPct val="107000"/>
              </a:lnSpc>
              <a:spcAft>
                <a:spcPts val="800"/>
              </a:spcAft>
            </a:pPr>
            <a:r>
              <a:rPr lang="en-IN" sz="1200" dirty="0">
                <a:solidFill>
                  <a:srgbClr val="0B769F"/>
                </a:solidFill>
                <a:effectLst/>
                <a:latin typeface="Times New Roman" panose="02020603050405020304" pitchFamily="18" charset="0"/>
                <a:ea typeface="Times New Roman" panose="02020603050405020304" pitchFamily="18" charset="0"/>
                <a:cs typeface="Times New Roman" panose="02020603050405020304" pitchFamily="18" charset="0"/>
              </a:rPr>
              <a:t>Case 1: When Topics = 5:</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DF6BBD58-6111-28E3-4512-E653BB929F30}"/>
              </a:ext>
            </a:extLst>
          </p:cNvPr>
          <p:cNvSpPr txBox="1"/>
          <p:nvPr/>
        </p:nvSpPr>
        <p:spPr>
          <a:xfrm>
            <a:off x="42569" y="426720"/>
            <a:ext cx="6917031" cy="8347350"/>
          </a:xfrm>
          <a:prstGeom prst="rect">
            <a:avLst/>
          </a:prstGeom>
          <a:noFill/>
        </p:spPr>
        <p:txBody>
          <a:bodyPr wrap="square" rtlCol="0">
            <a:spAutoFit/>
          </a:bodyPr>
          <a:lstStyle/>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1: Personal and Emotional Themes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listening, lie, truth, know, love, saving, daylight, difference, time,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isnt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kazuha, jimin, dont, taehyung, people</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Types of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'love', 'saving', 'daylight', 'difference' (expressing emotions and personal experiences).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Informational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'know', 'truth' (seeking or sharing knowledge and truths).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Appraisal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'listening', 'lie' (evaluating situations or personal experiences).</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2: Trading and Promotional Activities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wts(</a:t>
            </a:r>
            <a:r>
              <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"Want to Sell,")</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draw, lucky, rt(retweet), insight, butter, help, pc(“Price check”), hybe, btsmarketmy, btstradingmy, postage, pasarbts, including, wm(</a:t>
            </a:r>
            <a:r>
              <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Warner Music -music company).</a:t>
            </a: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Types of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Instrumental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wts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(want to sell), 'draw', 'help', 'pc', 'postage' (facilitating transactions and logistics).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Informational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'insight', 'butter' (possibly strategies or discussions related to promotions).</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3: Information Dissemination and Validation</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retweet, clearing, proof, doc, google, read, misinformation, outreach, hashtags, dating, idol, company,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hybe</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make, scandal</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Types of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Informational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'proof', 'google', 'read', 'misinformation' (verifying information, spreading knowledge).</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'scandal', 'outreach', 'hashtags' (discussing and responding to controversies).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dirty="0"/>
          </a:p>
        </p:txBody>
      </p:sp>
      <p:sp>
        <p:nvSpPr>
          <p:cNvPr id="9" name="TextBox 8">
            <a:extLst>
              <a:ext uri="{FF2B5EF4-FFF2-40B4-BE49-F238E27FC236}">
                <a16:creationId xmlns:a16="http://schemas.microsoft.com/office/drawing/2014/main" id="{F2D56B9D-0D5B-EFCD-811E-422310A1F7F7}"/>
              </a:ext>
            </a:extLst>
          </p:cNvPr>
          <p:cNvSpPr txBox="1"/>
          <p:nvPr/>
        </p:nvSpPr>
        <p:spPr>
          <a:xfrm>
            <a:off x="7315199" y="894080"/>
            <a:ext cx="6379131" cy="6242093"/>
          </a:xfrm>
          <a:prstGeom prst="rect">
            <a:avLst/>
          </a:prstGeom>
          <a:noFill/>
        </p:spPr>
        <p:txBody>
          <a:bodyPr wrap="square" rtlCol="0">
            <a:spAutoFit/>
          </a:bodyPr>
          <a:lstStyle/>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4: Support and Admiration</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garam, stans, suddenly, lawyer, love, garamweloveyou, care, hybe, lesserafim, people, elainevkook, ba (</a:t>
            </a:r>
            <a:r>
              <a:rPr lang="en-IN" sz="1100" dirty="0">
                <a:solidFill>
                  <a:schemeClr val="bg1"/>
                </a:solidFill>
                <a:effectLst/>
                <a:highlight>
                  <a:srgbClr val="202124"/>
                </a:highlight>
                <a:latin typeface="Arial" panose="020B0604020202020204" pitchFamily="34" charset="0"/>
                <a:ea typeface="Aptos" panose="020B0004020202020204" pitchFamily="34" charset="0"/>
                <a:cs typeface="Times New Roman" panose="02020603050405020304" pitchFamily="18" charset="0"/>
              </a:rPr>
              <a:t>supposed soul of a person or god)</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dont, bad, just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Types of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'love',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garamweloveyou</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'care' (expressing affection and support).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Appraisal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'stans', 'bad', 'just' (evaluating situations or behaviours).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Instrumental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'lawyer',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dont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(possibly legal or practical assistance).</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5: Music and Fandom Appreciation</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sserafim, le, ive, dive, love, fearless, lesserafim, group, girl, unnatural, wjsn, convomf, kazuha, song, help</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Types of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'love', 'fearless', 'help' (supporting artists and their work).</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Informational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sserafim</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lesserafim</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'group',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wjsn</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'song' (discussing music and artists).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r>
              <a:rPr lang="en-IN" sz="1400" b="1" dirty="0">
                <a:solidFill>
                  <a:schemeClr val="bg1"/>
                </a:solidFill>
                <a:effectLst/>
                <a:latin typeface="Times New Roman" panose="02020603050405020304" pitchFamily="18" charset="0"/>
                <a:ea typeface="Times New Roman" panose="02020603050405020304" pitchFamily="18" charset="0"/>
              </a:rPr>
              <a:t>Appraisal Support</a:t>
            </a:r>
            <a:r>
              <a:rPr lang="en-IN" sz="1400" dirty="0">
                <a:solidFill>
                  <a:schemeClr val="bg1"/>
                </a:solidFill>
                <a:effectLst/>
                <a:latin typeface="Times New Roman" panose="02020603050405020304" pitchFamily="18" charset="0"/>
                <a:ea typeface="Times New Roman" panose="02020603050405020304" pitchFamily="18" charset="0"/>
              </a:rPr>
              <a:t>: 'unnatural', '</a:t>
            </a:r>
            <a:r>
              <a:rPr lang="en-IN" sz="1400" dirty="0" err="1">
                <a:solidFill>
                  <a:schemeClr val="bg1"/>
                </a:solidFill>
                <a:effectLst/>
                <a:latin typeface="Times New Roman" panose="02020603050405020304" pitchFamily="18" charset="0"/>
                <a:ea typeface="Times New Roman" panose="02020603050405020304" pitchFamily="18" charset="0"/>
              </a:rPr>
              <a:t>convomf</a:t>
            </a:r>
            <a:r>
              <a:rPr lang="en-IN" sz="1400" dirty="0">
                <a:solidFill>
                  <a:schemeClr val="bg1"/>
                </a:solidFill>
                <a:effectLst/>
                <a:latin typeface="Times New Roman" panose="02020603050405020304" pitchFamily="18" charset="0"/>
                <a:ea typeface="Times New Roman" panose="02020603050405020304" pitchFamily="18" charset="0"/>
              </a:rPr>
              <a:t>', '</a:t>
            </a:r>
            <a:r>
              <a:rPr lang="en-IN" sz="1400" dirty="0" err="1">
                <a:solidFill>
                  <a:schemeClr val="bg1"/>
                </a:solidFill>
                <a:effectLst/>
                <a:latin typeface="Times New Roman" panose="02020603050405020304" pitchFamily="18" charset="0"/>
                <a:ea typeface="Times New Roman" panose="02020603050405020304" pitchFamily="18" charset="0"/>
              </a:rPr>
              <a:t>kazuha</a:t>
            </a:r>
            <a:r>
              <a:rPr lang="en-IN" sz="2000" dirty="0">
                <a:solidFill>
                  <a:schemeClr val="bg1"/>
                </a:solidFill>
                <a:effectLst/>
                <a:latin typeface="Times New Roman" panose="02020603050405020304" pitchFamily="18" charset="0"/>
                <a:ea typeface="Times New Roman" panose="02020603050405020304" pitchFamily="18" charset="0"/>
              </a:rPr>
              <a:t>' </a:t>
            </a:r>
            <a:r>
              <a:rPr lang="en-IN" sz="1200" dirty="0">
                <a:solidFill>
                  <a:schemeClr val="bg1"/>
                </a:solidFill>
                <a:effectLst/>
                <a:latin typeface="Times New Roman" panose="02020603050405020304" pitchFamily="18" charset="0"/>
                <a:ea typeface="Times New Roman" panose="02020603050405020304" pitchFamily="18" charset="0"/>
              </a:rPr>
              <a:t>(evaluating artistic expressions or interactions)</a:t>
            </a:r>
            <a:endParaRPr lang="en-IN" sz="1200" dirty="0">
              <a:solidFill>
                <a:schemeClr val="bg1"/>
              </a:solidFill>
            </a:endParaRPr>
          </a:p>
          <a:p>
            <a:endParaRPr lang="en-IN" dirty="0"/>
          </a:p>
        </p:txBody>
      </p:sp>
      <p:sp>
        <p:nvSpPr>
          <p:cNvPr id="12" name="TextBox 11">
            <a:extLst>
              <a:ext uri="{FF2B5EF4-FFF2-40B4-BE49-F238E27FC236}">
                <a16:creationId xmlns:a16="http://schemas.microsoft.com/office/drawing/2014/main" id="{7C20A121-CBDA-8BF0-6E56-7FA39C57F3BE}"/>
              </a:ext>
            </a:extLst>
          </p:cNvPr>
          <p:cNvSpPr txBox="1"/>
          <p:nvPr/>
        </p:nvSpPr>
        <p:spPr>
          <a:xfrm>
            <a:off x="3876475" y="-7362"/>
            <a:ext cx="6593841" cy="369332"/>
          </a:xfrm>
          <a:prstGeom prst="rect">
            <a:avLst/>
          </a:prstGeom>
          <a:noFill/>
        </p:spPr>
        <p:txBody>
          <a:bodyPr wrap="square" rtlCol="0">
            <a:spAutoFit/>
          </a:bodyPr>
          <a:lstStyle/>
          <a:p>
            <a:r>
              <a:rPr lang="en-IN" b="1" dirty="0">
                <a:solidFill>
                  <a:schemeClr val="bg1"/>
                </a:solidFill>
                <a:latin typeface="Algerian" panose="04020705040A02060702" pitchFamily="82" charset="0"/>
              </a:rPr>
              <a:t>Analysis of Keywords for understanding(NMF)</a:t>
            </a:r>
          </a:p>
        </p:txBody>
      </p:sp>
    </p:spTree>
    <p:extLst>
      <p:ext uri="{BB962C8B-B14F-4D97-AF65-F5344CB8AC3E}">
        <p14:creationId xmlns:p14="http://schemas.microsoft.com/office/powerpoint/2010/main" val="1173691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2961" y="10391"/>
            <a:ext cx="14630400" cy="8229600"/>
          </a:xfrm>
          <a:prstGeom prst="rect">
            <a:avLst/>
          </a:prstGeom>
        </p:spPr>
      </p:pic>
      <p:sp>
        <p:nvSpPr>
          <p:cNvPr id="3" name="Shape 0"/>
          <p:cNvSpPr/>
          <p:nvPr/>
        </p:nvSpPr>
        <p:spPr>
          <a:xfrm>
            <a:off x="42570" y="212256"/>
            <a:ext cx="14630400" cy="8229600"/>
          </a:xfrm>
          <a:prstGeom prst="rect">
            <a:avLst/>
          </a:prstGeom>
          <a:solidFill>
            <a:srgbClr val="0D0A2C">
              <a:alpha val="75000"/>
            </a:srgbClr>
          </a:solidFill>
          <a:ln/>
        </p:spPr>
        <p:txBody>
          <a:bodyPr/>
          <a:lstStyle/>
          <a:p>
            <a:pPr>
              <a:lnSpc>
                <a:spcPct val="107000"/>
              </a:lnSpc>
              <a:spcAft>
                <a:spcPts val="800"/>
              </a:spcAft>
            </a:pPr>
            <a:r>
              <a:rPr lang="en-IN" sz="1200" dirty="0">
                <a:solidFill>
                  <a:srgbClr val="0B769F"/>
                </a:solidFill>
                <a:effectLst/>
                <a:latin typeface="Times New Roman" panose="02020603050405020304" pitchFamily="18" charset="0"/>
                <a:ea typeface="Times New Roman" panose="02020603050405020304" pitchFamily="18" charset="0"/>
                <a:cs typeface="Times New Roman" panose="02020603050405020304" pitchFamily="18" charset="0"/>
              </a:rPr>
              <a:t>Case 2: When Topics = 4:</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DF6BBD58-6111-28E3-4512-E653BB929F30}"/>
              </a:ext>
            </a:extLst>
          </p:cNvPr>
          <p:cNvSpPr txBox="1"/>
          <p:nvPr/>
        </p:nvSpPr>
        <p:spPr>
          <a:xfrm>
            <a:off x="370469" y="1334624"/>
            <a:ext cx="6593841" cy="6121740"/>
          </a:xfrm>
          <a:prstGeom prst="rect">
            <a:avLst/>
          </a:prstGeom>
          <a:noFill/>
        </p:spPr>
        <p:txBody>
          <a:bodyPr wrap="square" rtlCol="0">
            <a:spAutoFit/>
          </a:bodyPr>
          <a:lstStyle/>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1: </a:t>
            </a:r>
            <a:r>
              <a:rPr lang="en-IN" sz="1400" b="1" dirty="0">
                <a:solidFill>
                  <a:schemeClr val="accent1">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Personal and Emotional Themes</a:t>
            </a:r>
            <a:endParaRPr lang="en-IN" sz="1200" dirty="0">
              <a:solidFill>
                <a:schemeClr val="accent1">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listening, lie, truth, know, love, difference, daylight, saving, time,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isnt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dont, people, jimin, taehyung, fact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Types of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Words like 'love', 'daylight', 'difference', 'saving' suggest sharing emotions and personal experiences.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Informational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Terms like 'know', 'truth', 'fact' indicates seeking or sharing knowledge and truths.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Appraisal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Words like 'listening', 'lie',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isnt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imply evaluating situations or personal experiences.</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1400"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2: </a:t>
            </a:r>
            <a:r>
              <a:rPr lang="en-IN" sz="1400" b="1" dirty="0">
                <a:solidFill>
                  <a:schemeClr val="accent1">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Trading and Promotional Activities</a:t>
            </a:r>
            <a:endParaRPr lang="en-IN" sz="1200" dirty="0">
              <a:solidFill>
                <a:schemeClr val="accent1">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wts (Want to Sell), rt (retweet), lucky, draw, help, insight, butter, pc (Price Check), hybe,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lfb</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btstradingmy, btsmarketmy, including, rm, wm (Warner Music)</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Types of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Instrumental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Terms like 'wts', 'draw', 'help', 'pc' suggest facilitating transactions and logistics.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Informational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Words like 'insight', 'butter', 'including' might relate to strategies or discussions about promotions.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2D56B9D-0D5B-EFCD-811E-422310A1F7F7}"/>
              </a:ext>
            </a:extLst>
          </p:cNvPr>
          <p:cNvSpPr txBox="1"/>
          <p:nvPr/>
        </p:nvSpPr>
        <p:spPr>
          <a:xfrm>
            <a:off x="7315199" y="894080"/>
            <a:ext cx="6379131" cy="7209987"/>
          </a:xfrm>
          <a:prstGeom prst="rect">
            <a:avLst/>
          </a:prstGeom>
          <a:noFill/>
        </p:spPr>
        <p:txBody>
          <a:bodyPr wrap="square" rtlCol="0">
            <a:spAutoFit/>
          </a:bodyPr>
          <a:lstStyle/>
          <a:p>
            <a:pPr>
              <a:lnSpc>
                <a:spcPct val="107000"/>
              </a:lnSpc>
              <a:spcAft>
                <a:spcPts val="800"/>
              </a:spcAft>
            </a:pPr>
            <a:endPar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3</a:t>
            </a:r>
            <a:r>
              <a:rPr lang="en-IN" sz="1400" b="1" dirty="0">
                <a:solidFill>
                  <a:schemeClr val="accent1">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Information Dissemination and Validation</a:t>
            </a:r>
            <a:endParaRPr lang="en-IN" sz="1200" dirty="0">
              <a:solidFill>
                <a:schemeClr val="accent1">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proof, google, clearing, doc, misinformation, retweet, read, hashtags, outreach, dating, care, dont, hybe, idol, company</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Types of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Informational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Terms like 'proof', 'google', 'read', 'misinformation', 'doc' indicate verifying information and spreading knowledge.</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Words like 'care', 'outreach', 'dating' suggest discussing and responding to personal and social issues.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4: </a:t>
            </a:r>
            <a:r>
              <a:rPr lang="en-IN" sz="1400" b="1" dirty="0">
                <a:solidFill>
                  <a:schemeClr val="accent1">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Support and Admiration</a:t>
            </a:r>
            <a:endParaRPr lang="en-IN" sz="1200" dirty="0">
              <a:solidFill>
                <a:schemeClr val="accent1">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garam, love, stans, lawyer, suddenly, lesserafim, le, sserafim, ive, dive, garamweloveyou, kazuha, fearless, ba (supposed soul of a person or god), elainevkook</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Types of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Words like 'love',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garamweloveyou</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'fearless' show expressions of affection and support.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Appraisal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Terms like 'stans', 'suddenly' imply evaluating situations or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behaviors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Instrumental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'lawyer',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suggest legal or practical assistance.</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
        <p:nvSpPr>
          <p:cNvPr id="12" name="TextBox 11">
            <a:extLst>
              <a:ext uri="{FF2B5EF4-FFF2-40B4-BE49-F238E27FC236}">
                <a16:creationId xmlns:a16="http://schemas.microsoft.com/office/drawing/2014/main" id="{7C20A121-CBDA-8BF0-6E56-7FA39C57F3BE}"/>
              </a:ext>
            </a:extLst>
          </p:cNvPr>
          <p:cNvSpPr txBox="1"/>
          <p:nvPr/>
        </p:nvSpPr>
        <p:spPr>
          <a:xfrm>
            <a:off x="3942079" y="212256"/>
            <a:ext cx="6593841" cy="400110"/>
          </a:xfrm>
          <a:prstGeom prst="rect">
            <a:avLst/>
          </a:prstGeom>
          <a:noFill/>
        </p:spPr>
        <p:txBody>
          <a:bodyPr wrap="square" rtlCol="0">
            <a:spAutoFit/>
          </a:bodyPr>
          <a:lstStyle/>
          <a:p>
            <a:r>
              <a:rPr lang="en-IN" sz="2000" b="1" dirty="0">
                <a:solidFill>
                  <a:schemeClr val="bg1"/>
                </a:solidFill>
                <a:latin typeface="Algerian" panose="04020705040A02060702" pitchFamily="82" charset="0"/>
              </a:rPr>
              <a:t>Analysis of Keywords for understanding(NMF)</a:t>
            </a:r>
          </a:p>
        </p:txBody>
      </p:sp>
    </p:spTree>
    <p:extLst>
      <p:ext uri="{BB962C8B-B14F-4D97-AF65-F5344CB8AC3E}">
        <p14:creationId xmlns:p14="http://schemas.microsoft.com/office/powerpoint/2010/main" val="53479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7100" y="125099"/>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1660208" y="331888"/>
            <a:ext cx="7543800"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                </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506D052-3144-469E-6A1C-A0D97C450F52}"/>
              </a:ext>
            </a:extLst>
          </p:cNvPr>
          <p:cNvSpPr txBox="1"/>
          <p:nvPr/>
        </p:nvSpPr>
        <p:spPr>
          <a:xfrm>
            <a:off x="722233" y="1125441"/>
            <a:ext cx="2219563" cy="369332"/>
          </a:xfrm>
          <a:prstGeom prst="rect">
            <a:avLst/>
          </a:prstGeom>
          <a:noFill/>
        </p:spPr>
        <p:txBody>
          <a:bodyPr wrap="square" rtlCol="0">
            <a:spAutoFit/>
          </a:bodyPr>
          <a:lstStyle/>
          <a:p>
            <a:r>
              <a:rPr lang="en-US" dirty="0">
                <a:solidFill>
                  <a:schemeClr val="bg1"/>
                </a:solidFill>
              </a:rPr>
              <a:t>N=5</a:t>
            </a:r>
          </a:p>
        </p:txBody>
      </p:sp>
      <p:pic>
        <p:nvPicPr>
          <p:cNvPr id="14" name="Picture 13">
            <a:extLst>
              <a:ext uri="{FF2B5EF4-FFF2-40B4-BE49-F238E27FC236}">
                <a16:creationId xmlns:a16="http://schemas.microsoft.com/office/drawing/2014/main" id="{03BCB100-C9BC-B8D0-9954-12CB63DFE073}"/>
              </a:ext>
            </a:extLst>
          </p:cNvPr>
          <p:cNvPicPr>
            <a:picLocks noChangeAspect="1"/>
          </p:cNvPicPr>
          <p:nvPr/>
        </p:nvPicPr>
        <p:blipFill>
          <a:blip r:embed="rId4"/>
          <a:stretch>
            <a:fillRect/>
          </a:stretch>
        </p:blipFill>
        <p:spPr>
          <a:xfrm>
            <a:off x="58675" y="2045493"/>
            <a:ext cx="6850278" cy="4405215"/>
          </a:xfrm>
          <a:prstGeom prst="rect">
            <a:avLst/>
          </a:prstGeom>
        </p:spPr>
      </p:pic>
      <p:sp>
        <p:nvSpPr>
          <p:cNvPr id="15" name="TextBox 14">
            <a:extLst>
              <a:ext uri="{FF2B5EF4-FFF2-40B4-BE49-F238E27FC236}">
                <a16:creationId xmlns:a16="http://schemas.microsoft.com/office/drawing/2014/main" id="{CD6702C0-A09E-1EC1-65F7-97AAF9F30DEE}"/>
              </a:ext>
            </a:extLst>
          </p:cNvPr>
          <p:cNvSpPr txBox="1"/>
          <p:nvPr/>
        </p:nvSpPr>
        <p:spPr>
          <a:xfrm>
            <a:off x="269345" y="6858619"/>
            <a:ext cx="3125338" cy="646331"/>
          </a:xfrm>
          <a:prstGeom prst="rect">
            <a:avLst/>
          </a:prstGeom>
          <a:noFill/>
        </p:spPr>
        <p:txBody>
          <a:bodyPr wrap="square" rtlCol="0">
            <a:spAutoFit/>
          </a:bodyPr>
          <a:lstStyle/>
          <a:p>
            <a:r>
              <a:rPr lang="en-CA" b="0" i="0" dirty="0">
                <a:solidFill>
                  <a:srgbClr val="D5D5D5"/>
                </a:solidFill>
                <a:effectLst/>
                <a:highlight>
                  <a:srgbClr val="383838"/>
                </a:highlight>
                <a:latin typeface="Courier New" panose="02070309020205020404" pitchFamily="49" charset="0"/>
              </a:rPr>
              <a:t>Coherence Score: 0.4077119474287387</a:t>
            </a:r>
            <a:endParaRPr lang="en-US" dirty="0"/>
          </a:p>
        </p:txBody>
      </p:sp>
      <p:sp>
        <p:nvSpPr>
          <p:cNvPr id="16" name="TextBox 15">
            <a:extLst>
              <a:ext uri="{FF2B5EF4-FFF2-40B4-BE49-F238E27FC236}">
                <a16:creationId xmlns:a16="http://schemas.microsoft.com/office/drawing/2014/main" id="{07BFFB09-1EE1-0AFE-FF6D-B74FA7B842CD}"/>
              </a:ext>
            </a:extLst>
          </p:cNvPr>
          <p:cNvSpPr txBox="1"/>
          <p:nvPr/>
        </p:nvSpPr>
        <p:spPr>
          <a:xfrm>
            <a:off x="7898514" y="6836688"/>
            <a:ext cx="3125338" cy="646331"/>
          </a:xfrm>
          <a:prstGeom prst="rect">
            <a:avLst/>
          </a:prstGeom>
          <a:noFill/>
        </p:spPr>
        <p:txBody>
          <a:bodyPr wrap="square" rtlCol="0">
            <a:spAutoFit/>
          </a:bodyPr>
          <a:lstStyle/>
          <a:p>
            <a:r>
              <a:rPr lang="en-CA" b="0" i="0" dirty="0">
                <a:solidFill>
                  <a:srgbClr val="D5D5D5"/>
                </a:solidFill>
                <a:effectLst/>
                <a:highlight>
                  <a:srgbClr val="383838"/>
                </a:highlight>
                <a:latin typeface="Courier New" panose="02070309020205020404" pitchFamily="49" charset="0"/>
              </a:rPr>
              <a:t>Coherence Score: 0.40067423796771384</a:t>
            </a:r>
            <a:endParaRPr lang="en-US" dirty="0"/>
          </a:p>
        </p:txBody>
      </p:sp>
      <p:pic>
        <p:nvPicPr>
          <p:cNvPr id="17" name="Picture 16">
            <a:extLst>
              <a:ext uri="{FF2B5EF4-FFF2-40B4-BE49-F238E27FC236}">
                <a16:creationId xmlns:a16="http://schemas.microsoft.com/office/drawing/2014/main" id="{B855CA99-9AD4-E9B3-0551-807EA7544294}"/>
              </a:ext>
            </a:extLst>
          </p:cNvPr>
          <p:cNvPicPr>
            <a:picLocks noChangeAspect="1"/>
          </p:cNvPicPr>
          <p:nvPr/>
        </p:nvPicPr>
        <p:blipFill>
          <a:blip r:embed="rId5"/>
          <a:stretch>
            <a:fillRect/>
          </a:stretch>
        </p:blipFill>
        <p:spPr>
          <a:xfrm>
            <a:off x="7457005" y="2045493"/>
            <a:ext cx="6977451" cy="4424904"/>
          </a:xfrm>
          <a:prstGeom prst="rect">
            <a:avLst/>
          </a:prstGeom>
        </p:spPr>
      </p:pic>
      <p:sp>
        <p:nvSpPr>
          <p:cNvPr id="18" name="TextBox 17">
            <a:extLst>
              <a:ext uri="{FF2B5EF4-FFF2-40B4-BE49-F238E27FC236}">
                <a16:creationId xmlns:a16="http://schemas.microsoft.com/office/drawing/2014/main" id="{902CD4F6-8B0D-74BE-60BF-5D5954C83496}"/>
              </a:ext>
            </a:extLst>
          </p:cNvPr>
          <p:cNvSpPr txBox="1"/>
          <p:nvPr/>
        </p:nvSpPr>
        <p:spPr>
          <a:xfrm>
            <a:off x="9046029" y="978219"/>
            <a:ext cx="620485" cy="369332"/>
          </a:xfrm>
          <a:prstGeom prst="rect">
            <a:avLst/>
          </a:prstGeom>
          <a:noFill/>
        </p:spPr>
        <p:txBody>
          <a:bodyPr wrap="square" rtlCol="0">
            <a:spAutoFit/>
          </a:bodyPr>
          <a:lstStyle/>
          <a:p>
            <a:r>
              <a:rPr lang="en-US" dirty="0">
                <a:solidFill>
                  <a:schemeClr val="bg1"/>
                </a:solidFill>
              </a:rPr>
              <a:t>N=4</a:t>
            </a:r>
          </a:p>
        </p:txBody>
      </p:sp>
      <p:sp>
        <p:nvSpPr>
          <p:cNvPr id="19" name="TextBox 18">
            <a:extLst>
              <a:ext uri="{FF2B5EF4-FFF2-40B4-BE49-F238E27FC236}">
                <a16:creationId xmlns:a16="http://schemas.microsoft.com/office/drawing/2014/main" id="{580F94D7-744F-2CBA-8E70-E7BB9D6DCE9A}"/>
              </a:ext>
            </a:extLst>
          </p:cNvPr>
          <p:cNvSpPr txBox="1"/>
          <p:nvPr/>
        </p:nvSpPr>
        <p:spPr>
          <a:xfrm>
            <a:off x="3731123" y="62987"/>
            <a:ext cx="7846634" cy="707886"/>
          </a:xfrm>
          <a:prstGeom prst="rect">
            <a:avLst/>
          </a:prstGeom>
          <a:noFill/>
        </p:spPr>
        <p:txBody>
          <a:bodyPr wrap="square" rtlCol="0">
            <a:spAutoFit/>
          </a:bodyPr>
          <a:lstStyle/>
          <a:p>
            <a:r>
              <a:rPr lang="en-US" sz="4000" dirty="0">
                <a:solidFill>
                  <a:schemeClr val="bg1"/>
                </a:solidFill>
              </a:rPr>
              <a:t>LDA(Latent Dirichlet Allocation)</a:t>
            </a:r>
          </a:p>
        </p:txBody>
      </p:sp>
    </p:spTree>
    <p:extLst>
      <p:ext uri="{BB962C8B-B14F-4D97-AF65-F5344CB8AC3E}">
        <p14:creationId xmlns:p14="http://schemas.microsoft.com/office/powerpoint/2010/main" val="60892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570" y="0"/>
            <a:ext cx="14630400" cy="8229600"/>
          </a:xfrm>
          <a:prstGeom prst="rect">
            <a:avLst/>
          </a:prstGeom>
        </p:spPr>
      </p:pic>
      <p:sp>
        <p:nvSpPr>
          <p:cNvPr id="3" name="Shape 0"/>
          <p:cNvSpPr/>
          <p:nvPr/>
        </p:nvSpPr>
        <p:spPr>
          <a:xfrm>
            <a:off x="42570" y="223831"/>
            <a:ext cx="14630400" cy="8229600"/>
          </a:xfrm>
          <a:prstGeom prst="rect">
            <a:avLst/>
          </a:prstGeom>
          <a:solidFill>
            <a:srgbClr val="0D0A2C">
              <a:alpha val="75000"/>
            </a:srgbClr>
          </a:solidFill>
          <a:ln/>
        </p:spPr>
        <p:txBody>
          <a:bodyPr/>
          <a:lstStyle/>
          <a:p>
            <a:pPr>
              <a:lnSpc>
                <a:spcPct val="107000"/>
              </a:lnSpc>
              <a:spcAft>
                <a:spcPts val="800"/>
              </a:spcAft>
            </a:pPr>
            <a:r>
              <a:rPr lang="en-IN" sz="1200" dirty="0">
                <a:solidFill>
                  <a:srgbClr val="0B769F"/>
                </a:solidFill>
                <a:effectLst/>
                <a:latin typeface="Times New Roman" panose="02020603050405020304" pitchFamily="18" charset="0"/>
                <a:ea typeface="Times New Roman" panose="02020603050405020304" pitchFamily="18" charset="0"/>
                <a:cs typeface="Times New Roman" panose="02020603050405020304" pitchFamily="18" charset="0"/>
              </a:rPr>
              <a:t>Case 1: When Topics = 5:</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DF6BBD58-6111-28E3-4512-E653BB929F30}"/>
              </a:ext>
            </a:extLst>
          </p:cNvPr>
          <p:cNvSpPr txBox="1"/>
          <p:nvPr/>
        </p:nvSpPr>
        <p:spPr>
          <a:xfrm>
            <a:off x="42569" y="426720"/>
            <a:ext cx="7058793" cy="7922746"/>
          </a:xfrm>
          <a:prstGeom prst="rect">
            <a:avLst/>
          </a:prstGeom>
          <a:noFill/>
        </p:spPr>
        <p:txBody>
          <a:bodyPr wrap="square" rtlCol="0">
            <a:spAutoFit/>
          </a:bodyPr>
          <a:lstStyle/>
          <a:p>
            <a:pPr>
              <a:lnSpc>
                <a:spcPct val="107000"/>
              </a:lnSpc>
              <a:spcAft>
                <a:spcPts val="800"/>
              </a:spcAft>
            </a:pPr>
            <a:endPar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1: </a:t>
            </a:r>
            <a:r>
              <a:rPr lang="en-IN" sz="1400" b="1"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Community Engagement</a:t>
            </a:r>
            <a:endParaRPr lang="en-IN" sz="12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hybe</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'rt'(</a:t>
            </a:r>
            <a:r>
              <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"Retweet")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'help',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wts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'(What to Sell), 'insight', 'lucky', 'draw', 'career',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lfb</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"Like for Buy”)</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'also'</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Likely Focus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Discussions involving 'help', 'insight', 'career' suggest fans seeking or offering help and sharing insights about the industry.</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Support indicators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Informational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'help', 'insight', 'career' (providing guidance or advice). </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Terms like 'lucky' might suggest positive sentiment, though it's not very strong in this context.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2: </a:t>
            </a:r>
            <a:r>
              <a:rPr lang="en-IN" sz="1400" b="1"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Controversies</a:t>
            </a:r>
            <a:endParaRPr lang="en-IN" sz="12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'garam', 'love', 'can', 'dating',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hybe</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'idol', 'time',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kim</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'like', 'thing'</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Likely Focus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Focus on Garam and related issues, with mentions of 'dating' and 'idol' pointing to specific controversies.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Support indicators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'love' suggests emotional support.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Appraisal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Discussions about 'idol', 'dating' could involve feedback or opinions.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a:t>
            </a:r>
            <a:r>
              <a:rPr lang="en-IN" sz="1400" b="1"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 General Sentiments</a:t>
            </a:r>
            <a:endParaRPr lang="en-IN" sz="12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'please', 'love', 'garam',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lesserafim</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100" dirty="0">
                <a:solidFill>
                  <a:schemeClr val="bg1"/>
                </a:solidFill>
                <a:effectLst/>
                <a:highlight>
                  <a:srgbClr val="202124"/>
                </a:highlight>
                <a:latin typeface="Arial" panose="020B0604020202020204" pitchFamily="34" charset="0"/>
                <a:ea typeface="Aptos" panose="020B0004020202020204" pitchFamily="34" charset="0"/>
                <a:cs typeface="Times New Roman" panose="02020603050405020304" pitchFamily="18" charset="0"/>
              </a:rPr>
              <a:t>'I'm Fearless')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'know', 'truth', 'lie', 'listening',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hybe</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'le'(fandom name)</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Likely Focus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expressions such as 'please', 'love', 'know', 'truth', 'lie', 'listening' indicate general sentiments and emotional responses.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2D56B9D-0D5B-EFCD-811E-422310A1F7F7}"/>
              </a:ext>
            </a:extLst>
          </p:cNvPr>
          <p:cNvSpPr txBox="1"/>
          <p:nvPr/>
        </p:nvSpPr>
        <p:spPr>
          <a:xfrm>
            <a:off x="7387351" y="894080"/>
            <a:ext cx="7058793" cy="7517764"/>
          </a:xfrm>
          <a:prstGeom prst="rect">
            <a:avLst/>
          </a:prstGeom>
          <a:noFill/>
        </p:spPr>
        <p:txBody>
          <a:bodyPr wrap="square" rtlCol="0">
            <a:spAutoFit/>
          </a:bodyPr>
          <a:lstStyle/>
          <a:p>
            <a:pPr lvl="0">
              <a:lnSpc>
                <a:spcPct val="107000"/>
              </a:lnSpc>
              <a:spcAft>
                <a:spcPts val="800"/>
              </a:spcAft>
              <a:buSzPts val="1000"/>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Support indicators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'love', 'please', 'listening' suggest emotional engagement and support.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Appraisal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'truth', 'lie' could involve validation or feedback.</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4: </a:t>
            </a:r>
            <a:r>
              <a:rPr lang="en-IN" sz="1400" b="1"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Artist Promotions</a:t>
            </a:r>
            <a:endParaRPr lang="en-IN" sz="12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hybe</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taehyung</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'help', 'love', 'stan', 'will', 'going',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jungkook</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'butter', 'deluxe'</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Likely Focus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Terms like 'butter', 'deluxe' and mentions of specific artists (Taehyung, Jungkook) suggest discussions about songs, albums, and promotions.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Support indicators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Informational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'help' indicates guidance or assistance.</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'love', 'stan' (which means being a dedicated fan) indicate emotional support and enthusiasm.</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5: </a:t>
            </a:r>
            <a:r>
              <a:rPr lang="en-IN" sz="1400" b="1"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Fan Support</a:t>
            </a:r>
            <a:endParaRPr lang="en-IN" sz="12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Top Words </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'love',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hybe</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'garam',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ive</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sserafim</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'le', 'dive', 'care', 'now', 'people'</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Likely Focus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Terms like 'love', 'care', and mentions of various idols and groups suggest emotional and sometimes practical support for idols and groups.</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Support indicators</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'love', 'care' suggests emotional support.</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Instrumental Support</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'people', 'care' could imply practical assistance or help.</a:t>
            </a: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
        <p:nvSpPr>
          <p:cNvPr id="12" name="TextBox 11">
            <a:extLst>
              <a:ext uri="{FF2B5EF4-FFF2-40B4-BE49-F238E27FC236}">
                <a16:creationId xmlns:a16="http://schemas.microsoft.com/office/drawing/2014/main" id="{7C20A121-CBDA-8BF0-6E56-7FA39C57F3BE}"/>
              </a:ext>
            </a:extLst>
          </p:cNvPr>
          <p:cNvSpPr txBox="1"/>
          <p:nvPr/>
        </p:nvSpPr>
        <p:spPr>
          <a:xfrm>
            <a:off x="3942079" y="212256"/>
            <a:ext cx="6593841" cy="400110"/>
          </a:xfrm>
          <a:prstGeom prst="rect">
            <a:avLst/>
          </a:prstGeom>
          <a:noFill/>
        </p:spPr>
        <p:txBody>
          <a:bodyPr wrap="square" rtlCol="0">
            <a:spAutoFit/>
          </a:bodyPr>
          <a:lstStyle/>
          <a:p>
            <a:r>
              <a:rPr lang="en-IN" sz="2000" b="1" dirty="0">
                <a:solidFill>
                  <a:schemeClr val="bg1"/>
                </a:solidFill>
                <a:latin typeface="Algerian" panose="04020705040A02060702" pitchFamily="82" charset="0"/>
              </a:rPr>
              <a:t>Analysis of Keywords for understanding(LDA)</a:t>
            </a:r>
          </a:p>
        </p:txBody>
      </p:sp>
    </p:spTree>
    <p:extLst>
      <p:ext uri="{BB962C8B-B14F-4D97-AF65-F5344CB8AC3E}">
        <p14:creationId xmlns:p14="http://schemas.microsoft.com/office/powerpoint/2010/main" val="289753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2961" y="10391"/>
            <a:ext cx="14630400" cy="8229600"/>
          </a:xfrm>
          <a:prstGeom prst="rect">
            <a:avLst/>
          </a:prstGeom>
        </p:spPr>
      </p:pic>
      <p:sp>
        <p:nvSpPr>
          <p:cNvPr id="3" name="Shape 0"/>
          <p:cNvSpPr/>
          <p:nvPr/>
        </p:nvSpPr>
        <p:spPr>
          <a:xfrm>
            <a:off x="42570" y="212256"/>
            <a:ext cx="14630400" cy="8229600"/>
          </a:xfrm>
          <a:prstGeom prst="rect">
            <a:avLst/>
          </a:prstGeom>
          <a:solidFill>
            <a:srgbClr val="0D0A2C">
              <a:alpha val="75000"/>
            </a:srgbClr>
          </a:solidFill>
          <a:ln/>
        </p:spPr>
        <p:txBody>
          <a:bodyPr/>
          <a:lstStyle/>
          <a:p>
            <a:pPr>
              <a:lnSpc>
                <a:spcPct val="107000"/>
              </a:lnSpc>
              <a:spcAft>
                <a:spcPts val="800"/>
              </a:spcAf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Case 2: When Topics = 4:</a:t>
            </a:r>
            <a:endParaRPr lang="en-IN" sz="1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DF6BBD58-6111-28E3-4512-E653BB929F30}"/>
              </a:ext>
            </a:extLst>
          </p:cNvPr>
          <p:cNvSpPr txBox="1"/>
          <p:nvPr/>
        </p:nvSpPr>
        <p:spPr>
          <a:xfrm>
            <a:off x="370469" y="1334624"/>
            <a:ext cx="6593841" cy="6100131"/>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Topic 0: </a:t>
            </a:r>
            <a:r>
              <a:rPr lang="en-US" b="1" dirty="0">
                <a:solidFill>
                  <a:schemeClr val="accent1">
                    <a:lumMod val="40000"/>
                    <a:lumOff val="60000"/>
                  </a:schemeClr>
                </a:solidFill>
                <a:latin typeface="Times New Roman" panose="02020603050405020304" pitchFamily="18" charset="0"/>
                <a:cs typeface="Times New Roman" panose="02020603050405020304" pitchFamily="18" charset="0"/>
              </a:rPr>
              <a:t>Artist Promotions and Fan Support</a:t>
            </a:r>
          </a:p>
          <a:p>
            <a:endParaRPr lang="en-US" b="1"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Keywords</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hybe</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taehyung</a:t>
            </a:r>
            <a:r>
              <a:rPr lang="en-US" dirty="0">
                <a:solidFill>
                  <a:schemeClr val="bg1"/>
                </a:solidFill>
                <a:latin typeface="Times New Roman" panose="02020603050405020304" pitchFamily="18" charset="0"/>
                <a:cs typeface="Times New Roman" panose="02020603050405020304" pitchFamily="18" charset="0"/>
              </a:rPr>
              <a:t>, lucky, draw, love, </a:t>
            </a:r>
            <a:r>
              <a:rPr lang="en-US" dirty="0" err="1">
                <a:solidFill>
                  <a:schemeClr val="bg1"/>
                </a:solidFill>
                <a:latin typeface="Times New Roman" panose="02020603050405020304" pitchFamily="18" charset="0"/>
                <a:cs typeface="Times New Roman" panose="02020603050405020304" pitchFamily="18" charset="0"/>
              </a:rPr>
              <a:t>wts</a:t>
            </a:r>
            <a:r>
              <a:rPr lang="en-US" dirty="0">
                <a:solidFill>
                  <a:schemeClr val="bg1"/>
                </a:solidFill>
                <a:latin typeface="Times New Roman" panose="02020603050405020304" pitchFamily="18" charset="0"/>
                <a:cs typeface="Times New Roman" panose="02020603050405020304" pitchFamily="18" charset="0"/>
              </a:rPr>
              <a:t>, butter, help, career, insight</a:t>
            </a: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Theme</a:t>
            </a:r>
            <a:r>
              <a:rPr lang="en-US" dirty="0">
                <a:solidFill>
                  <a:schemeClr val="bg1"/>
                </a:solidFill>
                <a:latin typeface="Times New Roman" panose="02020603050405020304" pitchFamily="18" charset="0"/>
                <a:cs typeface="Times New Roman" panose="02020603050405020304" pitchFamily="18" charset="0"/>
              </a:rPr>
              <a:t>: This topic focuses on artist promotions and fan support activities, mentioning promotions related to "</a:t>
            </a:r>
            <a:r>
              <a:rPr lang="en-US" dirty="0" err="1">
                <a:solidFill>
                  <a:schemeClr val="bg1"/>
                </a:solidFill>
                <a:latin typeface="Times New Roman" panose="02020603050405020304" pitchFamily="18" charset="0"/>
                <a:cs typeface="Times New Roman" panose="02020603050405020304" pitchFamily="18" charset="0"/>
              </a:rPr>
              <a:t>hybe</a:t>
            </a:r>
            <a:r>
              <a:rPr lang="en-US" dirty="0">
                <a:solidFill>
                  <a:schemeClr val="bg1"/>
                </a:solidFill>
                <a:latin typeface="Times New Roman" panose="02020603050405020304" pitchFamily="18" charset="0"/>
                <a:cs typeface="Times New Roman" panose="02020603050405020304" pitchFamily="18" charset="0"/>
              </a:rPr>
              <a:t>" and artists like "</a:t>
            </a:r>
            <a:r>
              <a:rPr lang="en-US" dirty="0" err="1">
                <a:solidFill>
                  <a:schemeClr val="bg1"/>
                </a:solidFill>
                <a:latin typeface="Times New Roman" panose="02020603050405020304" pitchFamily="18" charset="0"/>
                <a:cs typeface="Times New Roman" panose="02020603050405020304" pitchFamily="18" charset="0"/>
              </a:rPr>
              <a:t>taehyung</a:t>
            </a:r>
            <a:r>
              <a:rPr lang="en-US" dirty="0">
                <a:solidFill>
                  <a:schemeClr val="bg1"/>
                </a:solidFill>
                <a:latin typeface="Times New Roman" panose="02020603050405020304" pitchFamily="18" charset="0"/>
                <a:cs typeface="Times New Roman" panose="02020603050405020304" pitchFamily="18" charset="0"/>
              </a:rPr>
              <a:t>". It includes fan support activities such as "lucky draw" events, expressions of love, and requests for help. There is also a focus on career insights.</a:t>
            </a: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Support Type</a:t>
            </a:r>
            <a:r>
              <a:rPr lang="en-US" dirty="0">
                <a:solidFill>
                  <a:schemeClr val="bg1"/>
                </a:solidFill>
                <a:latin typeface="Times New Roman" panose="02020603050405020304" pitchFamily="18" charset="0"/>
                <a:cs typeface="Times New Roman" panose="02020603050405020304" pitchFamily="18" charset="0"/>
              </a:rPr>
              <a:t>: Instrumental and Emotional</a:t>
            </a:r>
          </a:p>
          <a:p>
            <a:pPr>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latin typeface="Times New Roman" panose="02020603050405020304" pitchFamily="18" charset="0"/>
                <a:cs typeface="Times New Roman" panose="02020603050405020304" pitchFamily="18" charset="0"/>
              </a:rPr>
              <a:t>Topic 1</a:t>
            </a:r>
            <a:r>
              <a:rPr lang="en-US" b="1" dirty="0">
                <a:solidFill>
                  <a:schemeClr val="accent1">
                    <a:lumMod val="40000"/>
                    <a:lumOff val="60000"/>
                  </a:schemeClr>
                </a:solidFill>
                <a:latin typeface="Times New Roman" panose="02020603050405020304" pitchFamily="18" charset="0"/>
                <a:cs typeface="Times New Roman" panose="02020603050405020304" pitchFamily="18" charset="0"/>
              </a:rPr>
              <a:t>: General Sentiments and Emotional Support</a:t>
            </a:r>
          </a:p>
          <a:p>
            <a:endParaRPr lang="en-US" b="1"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Keywords</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hybe</a:t>
            </a:r>
            <a:r>
              <a:rPr lang="en-US" dirty="0">
                <a:solidFill>
                  <a:schemeClr val="bg1"/>
                </a:solidFill>
                <a:latin typeface="Times New Roman" panose="02020603050405020304" pitchFamily="18" charset="0"/>
                <a:cs typeface="Times New Roman" panose="02020603050405020304" pitchFamily="18" charset="0"/>
              </a:rPr>
              <a:t>, know, truth, love, dating, listening, lie, people, garam, care</a:t>
            </a: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Theme</a:t>
            </a:r>
            <a:r>
              <a:rPr lang="en-US" dirty="0">
                <a:solidFill>
                  <a:schemeClr val="bg1"/>
                </a:solidFill>
                <a:latin typeface="Times New Roman" panose="02020603050405020304" pitchFamily="18" charset="0"/>
                <a:cs typeface="Times New Roman" panose="02020603050405020304" pitchFamily="18" charset="0"/>
              </a:rPr>
              <a:t>: This topic encompasses general sentiments and emotional support, discussing knowing the truth, expressions of love, issues around dating, and listening. It also includes mentions of "garam" and caring for people.</a:t>
            </a: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Support Type</a:t>
            </a:r>
            <a:r>
              <a:rPr lang="en-US" dirty="0">
                <a:solidFill>
                  <a:schemeClr val="bg1"/>
                </a:solidFill>
                <a:latin typeface="Times New Roman" panose="02020603050405020304" pitchFamily="18" charset="0"/>
                <a:cs typeface="Times New Roman" panose="02020603050405020304" pitchFamily="18" charset="0"/>
              </a:rPr>
              <a:t>: Emotional and Appraisal</a:t>
            </a:r>
          </a:p>
          <a:p>
            <a:pPr>
              <a:lnSpc>
                <a:spcPct val="107000"/>
              </a:lnSpc>
              <a:spcAft>
                <a:spcPts val="800"/>
              </a:spcAft>
            </a:pPr>
            <a:endParaRPr lang="en-IN" sz="1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2D56B9D-0D5B-EFCD-811E-422310A1F7F7}"/>
              </a:ext>
            </a:extLst>
          </p:cNvPr>
          <p:cNvSpPr txBox="1"/>
          <p:nvPr/>
        </p:nvSpPr>
        <p:spPr>
          <a:xfrm>
            <a:off x="7315199" y="1424319"/>
            <a:ext cx="6379131" cy="6186309"/>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Topic 2: </a:t>
            </a:r>
            <a:r>
              <a:rPr lang="en-US" b="1" dirty="0">
                <a:solidFill>
                  <a:schemeClr val="accent1">
                    <a:lumMod val="40000"/>
                    <a:lumOff val="60000"/>
                  </a:schemeClr>
                </a:solidFill>
                <a:latin typeface="Times New Roman" panose="02020603050405020304" pitchFamily="18" charset="0"/>
                <a:cs typeface="Times New Roman" panose="02020603050405020304" pitchFamily="18" charset="0"/>
              </a:rPr>
              <a:t>Controversies and Community Engagement</a:t>
            </a:r>
          </a:p>
          <a:p>
            <a:endParaRPr lang="en-US" b="1"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Keywords</a:t>
            </a:r>
            <a:r>
              <a:rPr lang="en-US" dirty="0">
                <a:solidFill>
                  <a:schemeClr val="bg1"/>
                </a:solidFill>
                <a:latin typeface="Times New Roman" panose="02020603050405020304" pitchFamily="18" charset="0"/>
                <a:cs typeface="Times New Roman" panose="02020603050405020304" pitchFamily="18" charset="0"/>
              </a:rPr>
              <a:t>: please, help, le, </a:t>
            </a:r>
            <a:r>
              <a:rPr lang="en-US" dirty="0" err="1">
                <a:solidFill>
                  <a:schemeClr val="bg1"/>
                </a:solidFill>
                <a:latin typeface="Times New Roman" panose="02020603050405020304" pitchFamily="18" charset="0"/>
                <a:cs typeface="Times New Roman" panose="02020603050405020304" pitchFamily="18" charset="0"/>
              </a:rPr>
              <a:t>sserafim</a:t>
            </a:r>
            <a:r>
              <a:rPr lang="en-US" dirty="0">
                <a:solidFill>
                  <a:schemeClr val="bg1"/>
                </a:solidFill>
                <a:latin typeface="Times New Roman" panose="02020603050405020304" pitchFamily="18" charset="0"/>
                <a:cs typeface="Times New Roman" panose="02020603050405020304" pitchFamily="18" charset="0"/>
              </a:rPr>
              <a:t>, garam, </a:t>
            </a:r>
            <a:r>
              <a:rPr lang="en-US" dirty="0" err="1">
                <a:solidFill>
                  <a:schemeClr val="bg1"/>
                </a:solidFill>
                <a:latin typeface="Times New Roman" panose="02020603050405020304" pitchFamily="18" charset="0"/>
                <a:cs typeface="Times New Roman" panose="02020603050405020304" pitchFamily="18" charset="0"/>
              </a:rPr>
              <a:t>lesserafim</a:t>
            </a:r>
            <a:r>
              <a:rPr lang="en-US" dirty="0">
                <a:solidFill>
                  <a:schemeClr val="bg1"/>
                </a:solidFill>
                <a:latin typeface="Times New Roman" panose="02020603050405020304" pitchFamily="18" charset="0"/>
                <a:cs typeface="Times New Roman" panose="02020603050405020304" pitchFamily="18" charset="0"/>
              </a:rPr>
              <a:t>, rt, </a:t>
            </a:r>
            <a:r>
              <a:rPr lang="en-US" dirty="0" err="1">
                <a:solidFill>
                  <a:schemeClr val="bg1"/>
                </a:solidFill>
                <a:latin typeface="Times New Roman" panose="02020603050405020304" pitchFamily="18" charset="0"/>
                <a:cs typeface="Times New Roman" panose="02020603050405020304" pitchFamily="18" charset="0"/>
              </a:rPr>
              <a:t>hybe</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ive</a:t>
            </a:r>
            <a:r>
              <a:rPr lang="en-US" dirty="0">
                <a:solidFill>
                  <a:schemeClr val="bg1"/>
                </a:solidFill>
                <a:latin typeface="Times New Roman" panose="02020603050405020304" pitchFamily="18" charset="0"/>
                <a:cs typeface="Times New Roman" panose="02020603050405020304" pitchFamily="18" charset="0"/>
              </a:rPr>
              <a:t>, dive</a:t>
            </a: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Theme</a:t>
            </a:r>
            <a:r>
              <a:rPr lang="en-US" dirty="0">
                <a:solidFill>
                  <a:schemeClr val="bg1"/>
                </a:solidFill>
                <a:latin typeface="Times New Roman" panose="02020603050405020304" pitchFamily="18" charset="0"/>
                <a:cs typeface="Times New Roman" panose="02020603050405020304" pitchFamily="18" charset="0"/>
              </a:rPr>
              <a:t>: This topic covers controversies and community engagement, with a focus on asking for help, mentions of specific groups and individuals like "</a:t>
            </a:r>
            <a:r>
              <a:rPr lang="en-US" dirty="0" err="1">
                <a:solidFill>
                  <a:schemeClr val="bg1"/>
                </a:solidFill>
                <a:latin typeface="Times New Roman" panose="02020603050405020304" pitchFamily="18" charset="0"/>
                <a:cs typeface="Times New Roman" panose="02020603050405020304" pitchFamily="18" charset="0"/>
              </a:rPr>
              <a:t>sserafim</a:t>
            </a:r>
            <a:r>
              <a:rPr lang="en-US" dirty="0">
                <a:solidFill>
                  <a:schemeClr val="bg1"/>
                </a:solidFill>
                <a:latin typeface="Times New Roman" panose="02020603050405020304" pitchFamily="18" charset="0"/>
                <a:cs typeface="Times New Roman" panose="02020603050405020304" pitchFamily="18" charset="0"/>
              </a:rPr>
              <a:t>" and "garam", and fan activities such as retweeting. There are also mentions of "</a:t>
            </a:r>
            <a:r>
              <a:rPr lang="en-US" dirty="0" err="1">
                <a:solidFill>
                  <a:schemeClr val="bg1"/>
                </a:solidFill>
                <a:latin typeface="Times New Roman" panose="02020603050405020304" pitchFamily="18" charset="0"/>
                <a:cs typeface="Times New Roman" panose="02020603050405020304" pitchFamily="18" charset="0"/>
              </a:rPr>
              <a:t>hybe</a:t>
            </a:r>
            <a:r>
              <a:rPr lang="en-US" dirty="0">
                <a:solidFill>
                  <a:schemeClr val="bg1"/>
                </a:solidFill>
                <a:latin typeface="Times New Roman" panose="02020603050405020304" pitchFamily="18" charset="0"/>
                <a:cs typeface="Times New Roman" panose="02020603050405020304" pitchFamily="18" charset="0"/>
              </a:rPr>
              <a:t>" and activities related to the group "</a:t>
            </a:r>
            <a:r>
              <a:rPr lang="en-US" dirty="0" err="1">
                <a:solidFill>
                  <a:schemeClr val="bg1"/>
                </a:solidFill>
                <a:latin typeface="Times New Roman" panose="02020603050405020304" pitchFamily="18" charset="0"/>
                <a:cs typeface="Times New Roman" panose="02020603050405020304" pitchFamily="18" charset="0"/>
              </a:rPr>
              <a:t>ive</a:t>
            </a:r>
            <a:r>
              <a:rPr lang="en-US" dirty="0">
                <a:solidFill>
                  <a:schemeClr val="bg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Support Type</a:t>
            </a:r>
            <a:r>
              <a:rPr lang="en-US" dirty="0">
                <a:solidFill>
                  <a:schemeClr val="bg1"/>
                </a:solidFill>
                <a:latin typeface="Times New Roman" panose="02020603050405020304" pitchFamily="18" charset="0"/>
                <a:cs typeface="Times New Roman" panose="02020603050405020304" pitchFamily="18" charset="0"/>
              </a:rPr>
              <a:t>: Informational and Instrumental</a:t>
            </a:r>
          </a:p>
          <a:p>
            <a:pPr>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latin typeface="Times New Roman" panose="02020603050405020304" pitchFamily="18" charset="0"/>
                <a:cs typeface="Times New Roman" panose="02020603050405020304" pitchFamily="18" charset="0"/>
              </a:rPr>
              <a:t>Topic 3: </a:t>
            </a:r>
            <a:r>
              <a:rPr lang="en-US" b="1" dirty="0">
                <a:solidFill>
                  <a:schemeClr val="accent1">
                    <a:lumMod val="40000"/>
                    <a:lumOff val="60000"/>
                  </a:schemeClr>
                </a:solidFill>
                <a:latin typeface="Times New Roman" panose="02020603050405020304" pitchFamily="18" charset="0"/>
                <a:cs typeface="Times New Roman" panose="02020603050405020304" pitchFamily="18" charset="0"/>
              </a:rPr>
              <a:t>Fan Loyalty and General Discussions</a:t>
            </a:r>
          </a:p>
          <a:p>
            <a:endParaRPr lang="en-US" b="1"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Keywords</a:t>
            </a:r>
            <a:r>
              <a:rPr lang="en-US" dirty="0">
                <a:solidFill>
                  <a:schemeClr val="bg1"/>
                </a:solidFill>
                <a:latin typeface="Times New Roman" panose="02020603050405020304" pitchFamily="18" charset="0"/>
                <a:cs typeface="Times New Roman" panose="02020603050405020304" pitchFamily="18" charset="0"/>
              </a:rPr>
              <a:t>: love, </a:t>
            </a:r>
            <a:r>
              <a:rPr lang="en-US" dirty="0" err="1">
                <a:solidFill>
                  <a:schemeClr val="bg1"/>
                </a:solidFill>
                <a:latin typeface="Times New Roman" panose="02020603050405020304" pitchFamily="18" charset="0"/>
                <a:cs typeface="Times New Roman" panose="02020603050405020304" pitchFamily="18" charset="0"/>
              </a:rPr>
              <a:t>hybe</a:t>
            </a:r>
            <a:r>
              <a:rPr lang="en-US" dirty="0">
                <a:solidFill>
                  <a:schemeClr val="bg1"/>
                </a:solidFill>
                <a:latin typeface="Times New Roman" panose="02020603050405020304" pitchFamily="18" charset="0"/>
                <a:cs typeface="Times New Roman" panose="02020603050405020304" pitchFamily="18" charset="0"/>
              </a:rPr>
              <a:t>, stan, garam, can, also, career, </a:t>
            </a:r>
            <a:r>
              <a:rPr lang="en-US" dirty="0" err="1">
                <a:solidFill>
                  <a:schemeClr val="bg1"/>
                </a:solidFill>
                <a:latin typeface="Times New Roman" panose="02020603050405020304" pitchFamily="18" charset="0"/>
                <a:cs typeface="Times New Roman" panose="02020603050405020304" pitchFamily="18" charset="0"/>
              </a:rPr>
              <a:t>kpop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kim</a:t>
            </a:r>
            <a:r>
              <a:rPr lang="en-US" dirty="0">
                <a:solidFill>
                  <a:schemeClr val="bg1"/>
                </a:solidFill>
                <a:latin typeface="Times New Roman" panose="02020603050405020304" pitchFamily="18" charset="0"/>
                <a:cs typeface="Times New Roman" panose="02020603050405020304" pitchFamily="18" charset="0"/>
              </a:rPr>
              <a:t>, issue</a:t>
            </a: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Theme</a:t>
            </a:r>
            <a:r>
              <a:rPr lang="en-US" dirty="0">
                <a:solidFill>
                  <a:schemeClr val="bg1"/>
                </a:solidFill>
                <a:latin typeface="Times New Roman" panose="02020603050405020304" pitchFamily="18" charset="0"/>
                <a:cs typeface="Times New Roman" panose="02020603050405020304" pitchFamily="18" charset="0"/>
              </a:rPr>
              <a:t>: This topic highlights fan loyalty and general discussions, with a strong focus on love and support for artists, mentions of "</a:t>
            </a:r>
            <a:r>
              <a:rPr lang="en-US" dirty="0" err="1">
                <a:solidFill>
                  <a:schemeClr val="bg1"/>
                </a:solidFill>
                <a:latin typeface="Times New Roman" panose="02020603050405020304" pitchFamily="18" charset="0"/>
                <a:cs typeface="Times New Roman" panose="02020603050405020304" pitchFamily="18" charset="0"/>
              </a:rPr>
              <a:t>hybe</a:t>
            </a:r>
            <a:r>
              <a:rPr lang="en-US" dirty="0">
                <a:solidFill>
                  <a:schemeClr val="bg1"/>
                </a:solidFill>
                <a:latin typeface="Times New Roman" panose="02020603050405020304" pitchFamily="18" charset="0"/>
                <a:cs typeface="Times New Roman" panose="02020603050405020304" pitchFamily="18" charset="0"/>
              </a:rPr>
              <a:t>", and fan stans. It also includes general discussions about career, K-pop, and issues surrounding individuals like "garam".</a:t>
            </a:r>
          </a:p>
          <a:p>
            <a:pPr>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Support Type</a:t>
            </a:r>
            <a:r>
              <a:rPr lang="en-US" dirty="0">
                <a:solidFill>
                  <a:schemeClr val="bg1"/>
                </a:solidFill>
                <a:latin typeface="Times New Roman" panose="02020603050405020304" pitchFamily="18" charset="0"/>
                <a:cs typeface="Times New Roman" panose="02020603050405020304" pitchFamily="18" charset="0"/>
              </a:rPr>
              <a:t>: Emotional and Appraisal</a:t>
            </a:r>
          </a:p>
          <a:p>
            <a:endParaRPr lang="en-IN" dirty="0"/>
          </a:p>
        </p:txBody>
      </p:sp>
      <p:sp>
        <p:nvSpPr>
          <p:cNvPr id="12" name="TextBox 11">
            <a:extLst>
              <a:ext uri="{FF2B5EF4-FFF2-40B4-BE49-F238E27FC236}">
                <a16:creationId xmlns:a16="http://schemas.microsoft.com/office/drawing/2014/main" id="{7C20A121-CBDA-8BF0-6E56-7FA39C57F3BE}"/>
              </a:ext>
            </a:extLst>
          </p:cNvPr>
          <p:cNvSpPr txBox="1"/>
          <p:nvPr/>
        </p:nvSpPr>
        <p:spPr>
          <a:xfrm>
            <a:off x="3942079" y="212256"/>
            <a:ext cx="6593841" cy="400110"/>
          </a:xfrm>
          <a:prstGeom prst="rect">
            <a:avLst/>
          </a:prstGeom>
          <a:noFill/>
        </p:spPr>
        <p:txBody>
          <a:bodyPr wrap="square" rtlCol="0">
            <a:spAutoFit/>
          </a:bodyPr>
          <a:lstStyle/>
          <a:p>
            <a:r>
              <a:rPr lang="en-IN" sz="2000" b="1" dirty="0">
                <a:solidFill>
                  <a:schemeClr val="bg1"/>
                </a:solidFill>
                <a:latin typeface="Algerian" panose="04020705040A02060702" pitchFamily="82" charset="0"/>
              </a:rPr>
              <a:t>Analysis of Keywords for understanding(</a:t>
            </a:r>
            <a:r>
              <a:rPr lang="en-IN" sz="2000" b="1" dirty="0" err="1">
                <a:solidFill>
                  <a:schemeClr val="bg1"/>
                </a:solidFill>
                <a:latin typeface="Algerian" panose="04020705040A02060702" pitchFamily="82" charset="0"/>
              </a:rPr>
              <a:t>LdA</a:t>
            </a:r>
            <a:r>
              <a:rPr lang="en-IN" sz="2000" b="1" dirty="0">
                <a:solidFill>
                  <a:schemeClr val="bg1"/>
                </a:solidFill>
                <a:latin typeface="Algerian" panose="04020705040A02060702" pitchFamily="82" charset="0"/>
              </a:rPr>
              <a:t>)</a:t>
            </a:r>
          </a:p>
        </p:txBody>
      </p:sp>
    </p:spTree>
    <p:extLst>
      <p:ext uri="{BB962C8B-B14F-4D97-AF65-F5344CB8AC3E}">
        <p14:creationId xmlns:p14="http://schemas.microsoft.com/office/powerpoint/2010/main" val="1888385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3524"/>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1660208" y="331888"/>
            <a:ext cx="7543800"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                Results of Model Training</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506D052-3144-469E-6A1C-A0D97C450F52}"/>
              </a:ext>
            </a:extLst>
          </p:cNvPr>
          <p:cNvSpPr txBox="1"/>
          <p:nvPr/>
        </p:nvSpPr>
        <p:spPr>
          <a:xfrm>
            <a:off x="722233" y="1125441"/>
            <a:ext cx="2219563" cy="369332"/>
          </a:xfrm>
          <a:prstGeom prst="rect">
            <a:avLst/>
          </a:prstGeom>
          <a:noFill/>
        </p:spPr>
        <p:txBody>
          <a:bodyPr wrap="square" rtlCol="0">
            <a:spAutoFit/>
          </a:bodyPr>
          <a:lstStyle/>
          <a:p>
            <a:r>
              <a:rPr lang="en-US" dirty="0">
                <a:solidFill>
                  <a:schemeClr val="bg1"/>
                </a:solidFill>
              </a:rPr>
              <a:t>N=3</a:t>
            </a:r>
          </a:p>
        </p:txBody>
      </p:sp>
      <p:sp>
        <p:nvSpPr>
          <p:cNvPr id="15" name="TextBox 14">
            <a:extLst>
              <a:ext uri="{FF2B5EF4-FFF2-40B4-BE49-F238E27FC236}">
                <a16:creationId xmlns:a16="http://schemas.microsoft.com/office/drawing/2014/main" id="{CD6702C0-A09E-1EC1-65F7-97AAF9F30DEE}"/>
              </a:ext>
            </a:extLst>
          </p:cNvPr>
          <p:cNvSpPr txBox="1"/>
          <p:nvPr/>
        </p:nvSpPr>
        <p:spPr>
          <a:xfrm>
            <a:off x="10675911" y="4695408"/>
            <a:ext cx="3125338" cy="646331"/>
          </a:xfrm>
          <a:prstGeom prst="rect">
            <a:avLst/>
          </a:prstGeom>
          <a:noFill/>
        </p:spPr>
        <p:txBody>
          <a:bodyPr wrap="square" rtlCol="0">
            <a:spAutoFit/>
          </a:bodyPr>
          <a:lstStyle/>
          <a:p>
            <a:r>
              <a:rPr lang="en-CA" b="0" i="0" dirty="0">
                <a:solidFill>
                  <a:srgbClr val="D5D5D5"/>
                </a:solidFill>
                <a:effectLst/>
                <a:highlight>
                  <a:srgbClr val="383838"/>
                </a:highlight>
                <a:latin typeface="Courier New" panose="02070309020205020404" pitchFamily="49" charset="0"/>
              </a:rPr>
              <a:t>Coherence Score: 0.4364425495026641</a:t>
            </a:r>
            <a:endParaRPr lang="en-US" dirty="0"/>
          </a:p>
        </p:txBody>
      </p:sp>
      <p:sp>
        <p:nvSpPr>
          <p:cNvPr id="19" name="TextBox 18">
            <a:extLst>
              <a:ext uri="{FF2B5EF4-FFF2-40B4-BE49-F238E27FC236}">
                <a16:creationId xmlns:a16="http://schemas.microsoft.com/office/drawing/2014/main" id="{580F94D7-744F-2CBA-8E70-E7BB9D6DCE9A}"/>
              </a:ext>
            </a:extLst>
          </p:cNvPr>
          <p:cNvSpPr txBox="1"/>
          <p:nvPr/>
        </p:nvSpPr>
        <p:spPr>
          <a:xfrm>
            <a:off x="7098414" y="331888"/>
            <a:ext cx="1600200" cy="707886"/>
          </a:xfrm>
          <a:prstGeom prst="rect">
            <a:avLst/>
          </a:prstGeom>
          <a:noFill/>
        </p:spPr>
        <p:txBody>
          <a:bodyPr wrap="square" rtlCol="0">
            <a:spAutoFit/>
          </a:bodyPr>
          <a:lstStyle/>
          <a:p>
            <a:r>
              <a:rPr lang="en-US" sz="4000" dirty="0">
                <a:solidFill>
                  <a:schemeClr val="bg1"/>
                </a:solidFill>
              </a:rPr>
              <a:t>LDA</a:t>
            </a:r>
          </a:p>
        </p:txBody>
      </p:sp>
      <p:pic>
        <p:nvPicPr>
          <p:cNvPr id="6" name="Picture 5">
            <a:extLst>
              <a:ext uri="{FF2B5EF4-FFF2-40B4-BE49-F238E27FC236}">
                <a16:creationId xmlns:a16="http://schemas.microsoft.com/office/drawing/2014/main" id="{CEF834FD-6038-05B1-09CD-A7079F9C719C}"/>
              </a:ext>
            </a:extLst>
          </p:cNvPr>
          <p:cNvPicPr>
            <a:picLocks noChangeAspect="1"/>
          </p:cNvPicPr>
          <p:nvPr/>
        </p:nvPicPr>
        <p:blipFill>
          <a:blip r:embed="rId4"/>
          <a:stretch>
            <a:fillRect/>
          </a:stretch>
        </p:blipFill>
        <p:spPr>
          <a:xfrm>
            <a:off x="390464" y="1873491"/>
            <a:ext cx="9528333" cy="6084478"/>
          </a:xfrm>
          <a:prstGeom prst="rect">
            <a:avLst/>
          </a:prstGeom>
        </p:spPr>
      </p:pic>
      <p:sp>
        <p:nvSpPr>
          <p:cNvPr id="12" name="TextBox 11">
            <a:extLst>
              <a:ext uri="{FF2B5EF4-FFF2-40B4-BE49-F238E27FC236}">
                <a16:creationId xmlns:a16="http://schemas.microsoft.com/office/drawing/2014/main" id="{0D72F0B0-FE9A-B5EA-4B75-87F78715EEA2}"/>
              </a:ext>
            </a:extLst>
          </p:cNvPr>
          <p:cNvSpPr txBox="1"/>
          <p:nvPr/>
        </p:nvSpPr>
        <p:spPr>
          <a:xfrm>
            <a:off x="10466229" y="2898506"/>
            <a:ext cx="3655892" cy="1200329"/>
          </a:xfrm>
          <a:prstGeom prst="rect">
            <a:avLst/>
          </a:prstGeom>
          <a:noFill/>
        </p:spPr>
        <p:txBody>
          <a:bodyPr wrap="square">
            <a:spAutoFit/>
          </a:bodyPr>
          <a:lstStyle/>
          <a:p>
            <a:r>
              <a:rPr lang="en-IN" b="1" dirty="0">
                <a:solidFill>
                  <a:schemeClr val="bg1"/>
                </a:solidFill>
              </a:rPr>
              <a:t>Code:</a:t>
            </a:r>
            <a:endParaRPr lang="en-IN" dirty="0">
              <a:solidFill>
                <a:srgbClr val="0563C1"/>
              </a:solidFill>
              <a:hlinkClick r:id="rId5">
                <a:extLst>
                  <a:ext uri="{A12FA001-AC4F-418D-AE19-62706E023703}">
                    <ahyp:hlinkClr xmlns:ahyp="http://schemas.microsoft.com/office/drawing/2018/hyperlinkcolor" val="tx"/>
                  </a:ext>
                </a:extLst>
              </a:hlinkClick>
            </a:endParaRPr>
          </a:p>
          <a:p>
            <a:r>
              <a:rPr lang="en-IN" dirty="0">
                <a:solidFill>
                  <a:srgbClr val="0563C1"/>
                </a:solidFill>
                <a:hlinkClick r:id="rId5">
                  <a:extLst>
                    <a:ext uri="{A12FA001-AC4F-418D-AE19-62706E023703}">
                      <ahyp:hlinkClr xmlns:ahyp="http://schemas.microsoft.com/office/drawing/2018/hyperlinkcolor" val="tx"/>
                    </a:ext>
                  </a:extLst>
                </a:hlinkClick>
              </a:rPr>
              <a:t>https://colab.research.google.com/drive/1kK5eH_qAHsSuRt9oGEMVvM3uDT83u_44?usp=sharing</a:t>
            </a:r>
            <a:endParaRPr lang="en-IN" dirty="0"/>
          </a:p>
        </p:txBody>
      </p:sp>
    </p:spTree>
    <p:extLst>
      <p:ext uri="{BB962C8B-B14F-4D97-AF65-F5344CB8AC3E}">
        <p14:creationId xmlns:p14="http://schemas.microsoft.com/office/powerpoint/2010/main" val="912064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IN" sz="3600" b="1" dirty="0">
                <a:solidFill>
                  <a:schemeClr val="bg1"/>
                </a:solidFill>
              </a:rPr>
              <a:t>LSA</a:t>
            </a:r>
          </a:p>
        </p:txBody>
      </p:sp>
      <p:sp>
        <p:nvSpPr>
          <p:cNvPr id="9" name="TextBox 8">
            <a:extLst>
              <a:ext uri="{FF2B5EF4-FFF2-40B4-BE49-F238E27FC236}">
                <a16:creationId xmlns:a16="http://schemas.microsoft.com/office/drawing/2014/main" id="{A16BE591-4397-6A09-4B89-87B8DD896912}"/>
              </a:ext>
            </a:extLst>
          </p:cNvPr>
          <p:cNvSpPr txBox="1"/>
          <p:nvPr/>
        </p:nvSpPr>
        <p:spPr>
          <a:xfrm>
            <a:off x="421474" y="1590945"/>
            <a:ext cx="909619" cy="369332"/>
          </a:xfrm>
          <a:prstGeom prst="rect">
            <a:avLst/>
          </a:prstGeom>
          <a:noFill/>
        </p:spPr>
        <p:txBody>
          <a:bodyPr wrap="square" rtlCol="0">
            <a:spAutoFit/>
          </a:bodyPr>
          <a:lstStyle/>
          <a:p>
            <a:r>
              <a:rPr lang="en-IN" dirty="0">
                <a:solidFill>
                  <a:schemeClr val="bg1"/>
                </a:solidFill>
              </a:rPr>
              <a:t>N=5</a:t>
            </a:r>
          </a:p>
        </p:txBody>
      </p:sp>
      <p:sp>
        <p:nvSpPr>
          <p:cNvPr id="14" name="TextBox 13">
            <a:extLst>
              <a:ext uri="{FF2B5EF4-FFF2-40B4-BE49-F238E27FC236}">
                <a16:creationId xmlns:a16="http://schemas.microsoft.com/office/drawing/2014/main" id="{7F187369-D3E5-E710-CD91-4DF48912A6F8}"/>
              </a:ext>
            </a:extLst>
          </p:cNvPr>
          <p:cNvSpPr txBox="1"/>
          <p:nvPr/>
        </p:nvSpPr>
        <p:spPr>
          <a:xfrm>
            <a:off x="7442738" y="1592942"/>
            <a:ext cx="805153" cy="369332"/>
          </a:xfrm>
          <a:prstGeom prst="rect">
            <a:avLst/>
          </a:prstGeom>
          <a:noFill/>
        </p:spPr>
        <p:txBody>
          <a:bodyPr wrap="square" rtlCol="0">
            <a:spAutoFit/>
          </a:bodyPr>
          <a:lstStyle/>
          <a:p>
            <a:r>
              <a:rPr lang="en-US" dirty="0">
                <a:solidFill>
                  <a:schemeClr val="bg1"/>
                </a:solidFill>
              </a:rPr>
              <a:t>N=4</a:t>
            </a:r>
          </a:p>
        </p:txBody>
      </p:sp>
      <p:sp>
        <p:nvSpPr>
          <p:cNvPr id="16" name="TextBox 15">
            <a:extLst>
              <a:ext uri="{FF2B5EF4-FFF2-40B4-BE49-F238E27FC236}">
                <a16:creationId xmlns:a16="http://schemas.microsoft.com/office/drawing/2014/main" id="{33769224-65B9-215C-21F8-67482C5B0DF5}"/>
              </a:ext>
            </a:extLst>
          </p:cNvPr>
          <p:cNvSpPr txBox="1"/>
          <p:nvPr/>
        </p:nvSpPr>
        <p:spPr>
          <a:xfrm>
            <a:off x="438655" y="5535104"/>
            <a:ext cx="782320" cy="369332"/>
          </a:xfrm>
          <a:prstGeom prst="rect">
            <a:avLst/>
          </a:prstGeom>
          <a:noFill/>
        </p:spPr>
        <p:txBody>
          <a:bodyPr wrap="square" rtlCol="0">
            <a:spAutoFit/>
          </a:bodyPr>
          <a:lstStyle/>
          <a:p>
            <a:r>
              <a:rPr lang="en-US" dirty="0">
                <a:solidFill>
                  <a:schemeClr val="bg1"/>
                </a:solidFill>
              </a:rPr>
              <a:t>N=3</a:t>
            </a:r>
          </a:p>
        </p:txBody>
      </p:sp>
      <p:sp>
        <p:nvSpPr>
          <p:cNvPr id="17" name="TextBox 16">
            <a:extLst>
              <a:ext uri="{FF2B5EF4-FFF2-40B4-BE49-F238E27FC236}">
                <a16:creationId xmlns:a16="http://schemas.microsoft.com/office/drawing/2014/main" id="{5A9F171A-39CD-1403-5CD9-ABC81CFEC671}"/>
              </a:ext>
            </a:extLst>
          </p:cNvPr>
          <p:cNvSpPr txBox="1"/>
          <p:nvPr/>
        </p:nvSpPr>
        <p:spPr>
          <a:xfrm>
            <a:off x="362621" y="2145341"/>
            <a:ext cx="1312135" cy="376517"/>
          </a:xfrm>
          <a:prstGeom prst="rect">
            <a:avLst/>
          </a:prstGeom>
          <a:noFill/>
        </p:spPr>
        <p:txBody>
          <a:bodyPr wrap="square" rtlCol="0">
            <a:spAutoFit/>
          </a:bodyPr>
          <a:lstStyle/>
          <a:p>
            <a:r>
              <a:rPr lang="en-US" dirty="0">
                <a:solidFill>
                  <a:schemeClr val="bg1"/>
                </a:solidFill>
              </a:rPr>
              <a:t>Top Words</a:t>
            </a:r>
          </a:p>
        </p:txBody>
      </p:sp>
      <p:sp>
        <p:nvSpPr>
          <p:cNvPr id="22" name="TextBox 21">
            <a:extLst>
              <a:ext uri="{FF2B5EF4-FFF2-40B4-BE49-F238E27FC236}">
                <a16:creationId xmlns:a16="http://schemas.microsoft.com/office/drawing/2014/main" id="{FAA8BCDC-127B-8002-369D-5C8A1E9E666B}"/>
              </a:ext>
            </a:extLst>
          </p:cNvPr>
          <p:cNvSpPr txBox="1"/>
          <p:nvPr/>
        </p:nvSpPr>
        <p:spPr>
          <a:xfrm>
            <a:off x="7435395" y="2127859"/>
            <a:ext cx="1312135" cy="376517"/>
          </a:xfrm>
          <a:prstGeom prst="rect">
            <a:avLst/>
          </a:prstGeom>
          <a:noFill/>
        </p:spPr>
        <p:txBody>
          <a:bodyPr wrap="square" rtlCol="0">
            <a:spAutoFit/>
          </a:bodyPr>
          <a:lstStyle/>
          <a:p>
            <a:r>
              <a:rPr lang="en-US" dirty="0">
                <a:solidFill>
                  <a:schemeClr val="bg1"/>
                </a:solidFill>
              </a:rPr>
              <a:t>Top Words</a:t>
            </a:r>
          </a:p>
        </p:txBody>
      </p:sp>
      <p:sp>
        <p:nvSpPr>
          <p:cNvPr id="23" name="TextBox 22">
            <a:extLst>
              <a:ext uri="{FF2B5EF4-FFF2-40B4-BE49-F238E27FC236}">
                <a16:creationId xmlns:a16="http://schemas.microsoft.com/office/drawing/2014/main" id="{912A85B6-7B9C-96CD-FD31-027E48BA1C12}"/>
              </a:ext>
            </a:extLst>
          </p:cNvPr>
          <p:cNvSpPr txBox="1"/>
          <p:nvPr/>
        </p:nvSpPr>
        <p:spPr>
          <a:xfrm>
            <a:off x="401147" y="5936360"/>
            <a:ext cx="1312135" cy="376517"/>
          </a:xfrm>
          <a:prstGeom prst="rect">
            <a:avLst/>
          </a:prstGeom>
          <a:noFill/>
        </p:spPr>
        <p:txBody>
          <a:bodyPr wrap="square" rtlCol="0">
            <a:spAutoFit/>
          </a:bodyPr>
          <a:lstStyle/>
          <a:p>
            <a:r>
              <a:rPr lang="en-US" dirty="0">
                <a:solidFill>
                  <a:schemeClr val="bg1"/>
                </a:solidFill>
              </a:rPr>
              <a:t>Top Words</a:t>
            </a:r>
          </a:p>
        </p:txBody>
      </p:sp>
      <p:sp>
        <p:nvSpPr>
          <p:cNvPr id="24" name="TextBox 23">
            <a:extLst>
              <a:ext uri="{FF2B5EF4-FFF2-40B4-BE49-F238E27FC236}">
                <a16:creationId xmlns:a16="http://schemas.microsoft.com/office/drawing/2014/main" id="{7DA9D634-3F81-4043-44B8-1D4746EDCDC0}"/>
              </a:ext>
            </a:extLst>
          </p:cNvPr>
          <p:cNvSpPr txBox="1"/>
          <p:nvPr/>
        </p:nvSpPr>
        <p:spPr>
          <a:xfrm>
            <a:off x="362621" y="4787153"/>
            <a:ext cx="4231167" cy="646331"/>
          </a:xfrm>
          <a:prstGeom prst="rect">
            <a:avLst/>
          </a:prstGeom>
          <a:noFill/>
        </p:spPr>
        <p:txBody>
          <a:bodyPr wrap="square" rtlCol="0">
            <a:spAutoFit/>
          </a:bodyPr>
          <a:lstStyle/>
          <a:p>
            <a:r>
              <a:rPr lang="en-CA" b="0" i="0" dirty="0">
                <a:solidFill>
                  <a:srgbClr val="D5D5D5"/>
                </a:solidFill>
                <a:effectLst/>
                <a:highlight>
                  <a:srgbClr val="383838"/>
                </a:highlight>
                <a:latin typeface="Courier New" panose="02070309020205020404" pitchFamily="49" charset="0"/>
              </a:rPr>
              <a:t>Coherence Score: 0.6001629719948143</a:t>
            </a:r>
            <a:endParaRPr lang="en-US" dirty="0"/>
          </a:p>
        </p:txBody>
      </p:sp>
      <p:sp>
        <p:nvSpPr>
          <p:cNvPr id="25" name="TextBox 24">
            <a:extLst>
              <a:ext uri="{FF2B5EF4-FFF2-40B4-BE49-F238E27FC236}">
                <a16:creationId xmlns:a16="http://schemas.microsoft.com/office/drawing/2014/main" id="{4ACD886D-026D-57F0-818F-33EE2DA0B0D8}"/>
              </a:ext>
            </a:extLst>
          </p:cNvPr>
          <p:cNvSpPr txBox="1"/>
          <p:nvPr/>
        </p:nvSpPr>
        <p:spPr>
          <a:xfrm>
            <a:off x="8247891" y="4787153"/>
            <a:ext cx="2957991" cy="646331"/>
          </a:xfrm>
          <a:prstGeom prst="rect">
            <a:avLst/>
          </a:prstGeom>
          <a:noFill/>
        </p:spPr>
        <p:txBody>
          <a:bodyPr wrap="square" rtlCol="0">
            <a:spAutoFit/>
          </a:bodyPr>
          <a:lstStyle/>
          <a:p>
            <a:r>
              <a:rPr lang="en-CA" b="0" i="0" dirty="0">
                <a:solidFill>
                  <a:srgbClr val="D5D5D5"/>
                </a:solidFill>
                <a:effectLst/>
                <a:highlight>
                  <a:srgbClr val="383838"/>
                </a:highlight>
                <a:latin typeface="Courier New" panose="02070309020205020404" pitchFamily="49" charset="0"/>
              </a:rPr>
              <a:t>Coherence Score: 0.5782839575215982</a:t>
            </a:r>
            <a:endParaRPr lang="en-US" dirty="0"/>
          </a:p>
        </p:txBody>
      </p:sp>
      <p:sp>
        <p:nvSpPr>
          <p:cNvPr id="26" name="TextBox 25">
            <a:extLst>
              <a:ext uri="{FF2B5EF4-FFF2-40B4-BE49-F238E27FC236}">
                <a16:creationId xmlns:a16="http://schemas.microsoft.com/office/drawing/2014/main" id="{B6DB255B-41AF-81AC-AE08-6805E6CD2178}"/>
              </a:ext>
            </a:extLst>
          </p:cNvPr>
          <p:cNvSpPr txBox="1"/>
          <p:nvPr/>
        </p:nvSpPr>
        <p:spPr>
          <a:xfrm>
            <a:off x="7553466" y="6690698"/>
            <a:ext cx="2886635" cy="646331"/>
          </a:xfrm>
          <a:prstGeom prst="rect">
            <a:avLst/>
          </a:prstGeom>
          <a:noFill/>
        </p:spPr>
        <p:txBody>
          <a:bodyPr wrap="square" rtlCol="0">
            <a:spAutoFit/>
          </a:bodyPr>
          <a:lstStyle/>
          <a:p>
            <a:r>
              <a:rPr lang="en-CA" b="0" i="0" dirty="0">
                <a:solidFill>
                  <a:srgbClr val="D5D5D5"/>
                </a:solidFill>
                <a:effectLst/>
                <a:highlight>
                  <a:srgbClr val="383838"/>
                </a:highlight>
                <a:latin typeface="Courier New" panose="02070309020205020404" pitchFamily="49" charset="0"/>
              </a:rPr>
              <a:t>Coherence Score: 0.710182273988263</a:t>
            </a:r>
            <a:endParaRPr lang="en-US" dirty="0"/>
          </a:p>
        </p:txBody>
      </p:sp>
      <p:pic>
        <p:nvPicPr>
          <p:cNvPr id="12" name="Picture 11">
            <a:extLst>
              <a:ext uri="{FF2B5EF4-FFF2-40B4-BE49-F238E27FC236}">
                <a16:creationId xmlns:a16="http://schemas.microsoft.com/office/drawing/2014/main" id="{7404F2A2-B4E4-A423-5B12-3240455DA42D}"/>
              </a:ext>
            </a:extLst>
          </p:cNvPr>
          <p:cNvPicPr>
            <a:picLocks noChangeAspect="1"/>
          </p:cNvPicPr>
          <p:nvPr/>
        </p:nvPicPr>
        <p:blipFill>
          <a:blip r:embed="rId4"/>
          <a:stretch>
            <a:fillRect/>
          </a:stretch>
        </p:blipFill>
        <p:spPr>
          <a:xfrm>
            <a:off x="421619" y="2580349"/>
            <a:ext cx="5915568" cy="2105184"/>
          </a:xfrm>
          <a:prstGeom prst="rect">
            <a:avLst/>
          </a:prstGeom>
        </p:spPr>
      </p:pic>
      <p:pic>
        <p:nvPicPr>
          <p:cNvPr id="18" name="Picture 17">
            <a:extLst>
              <a:ext uri="{FF2B5EF4-FFF2-40B4-BE49-F238E27FC236}">
                <a16:creationId xmlns:a16="http://schemas.microsoft.com/office/drawing/2014/main" id="{135EA6B2-FED4-1629-230F-BB21E672A441}"/>
              </a:ext>
            </a:extLst>
          </p:cNvPr>
          <p:cNvPicPr>
            <a:picLocks noChangeAspect="1"/>
          </p:cNvPicPr>
          <p:nvPr/>
        </p:nvPicPr>
        <p:blipFill>
          <a:blip r:embed="rId5"/>
          <a:stretch>
            <a:fillRect/>
          </a:stretch>
        </p:blipFill>
        <p:spPr>
          <a:xfrm>
            <a:off x="7410163" y="2521858"/>
            <a:ext cx="6831918" cy="2105184"/>
          </a:xfrm>
          <a:prstGeom prst="rect">
            <a:avLst/>
          </a:prstGeom>
        </p:spPr>
      </p:pic>
      <p:pic>
        <p:nvPicPr>
          <p:cNvPr id="19" name="Picture 18">
            <a:extLst>
              <a:ext uri="{FF2B5EF4-FFF2-40B4-BE49-F238E27FC236}">
                <a16:creationId xmlns:a16="http://schemas.microsoft.com/office/drawing/2014/main" id="{BEE5EABC-D688-71CF-6361-3A94848E1462}"/>
              </a:ext>
            </a:extLst>
          </p:cNvPr>
          <p:cNvPicPr>
            <a:picLocks noChangeAspect="1"/>
          </p:cNvPicPr>
          <p:nvPr/>
        </p:nvPicPr>
        <p:blipFill>
          <a:blip r:embed="rId6"/>
          <a:stretch>
            <a:fillRect/>
          </a:stretch>
        </p:blipFill>
        <p:spPr>
          <a:xfrm>
            <a:off x="421474" y="6445990"/>
            <a:ext cx="6794500" cy="1574800"/>
          </a:xfrm>
          <a:prstGeom prst="rect">
            <a:avLst/>
          </a:prstGeom>
        </p:spPr>
      </p:pic>
    </p:spTree>
    <p:extLst>
      <p:ext uri="{BB962C8B-B14F-4D97-AF65-F5344CB8AC3E}">
        <p14:creationId xmlns:p14="http://schemas.microsoft.com/office/powerpoint/2010/main" val="418888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570" y="0"/>
            <a:ext cx="14630400" cy="8229600"/>
          </a:xfrm>
          <a:prstGeom prst="rect">
            <a:avLst/>
          </a:prstGeom>
        </p:spPr>
      </p:pic>
      <p:sp>
        <p:nvSpPr>
          <p:cNvPr id="3" name="Shape 0"/>
          <p:cNvSpPr/>
          <p:nvPr/>
        </p:nvSpPr>
        <p:spPr>
          <a:xfrm>
            <a:off x="42570" y="212256"/>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9" name="TextBox 8">
            <a:extLst>
              <a:ext uri="{FF2B5EF4-FFF2-40B4-BE49-F238E27FC236}">
                <a16:creationId xmlns:a16="http://schemas.microsoft.com/office/drawing/2014/main" id="{7B9C574B-3F44-6183-5964-20A2CEC1603F}"/>
              </a:ext>
            </a:extLst>
          </p:cNvPr>
          <p:cNvSpPr txBox="1"/>
          <p:nvPr/>
        </p:nvSpPr>
        <p:spPr>
          <a:xfrm>
            <a:off x="3532337" y="5921952"/>
            <a:ext cx="7650866" cy="646331"/>
          </a:xfrm>
          <a:prstGeom prst="rect">
            <a:avLst/>
          </a:prstGeom>
          <a:noFill/>
        </p:spPr>
        <p:txBody>
          <a:bodyPr wrap="square">
            <a:spAutoFit/>
          </a:bodyPr>
          <a:lstStyle/>
          <a:p>
            <a:r>
              <a:rPr lang="en-IN" dirty="0">
                <a:hlinkClick r:id="rId4"/>
              </a:rPr>
              <a:t>https://colab.research.google.com/drive/1PyRQB1Lht9btkqVYjyPOrbaHvToysS_f?usp=sharing</a:t>
            </a:r>
            <a:endParaRPr lang="en-IN" dirty="0"/>
          </a:p>
        </p:txBody>
      </p:sp>
      <p:sp>
        <p:nvSpPr>
          <p:cNvPr id="12" name="TextBox 11">
            <a:extLst>
              <a:ext uri="{FF2B5EF4-FFF2-40B4-BE49-F238E27FC236}">
                <a16:creationId xmlns:a16="http://schemas.microsoft.com/office/drawing/2014/main" id="{E046EE16-AF88-F7B8-BC35-A0E48F234C8A}"/>
              </a:ext>
            </a:extLst>
          </p:cNvPr>
          <p:cNvSpPr txBox="1"/>
          <p:nvPr/>
        </p:nvSpPr>
        <p:spPr>
          <a:xfrm>
            <a:off x="3564107" y="325777"/>
            <a:ext cx="4937842" cy="830997"/>
          </a:xfrm>
          <a:prstGeom prst="rect">
            <a:avLst/>
          </a:prstGeom>
          <a:noFill/>
        </p:spPr>
        <p:txBody>
          <a:bodyPr wrap="square" rtlCol="0">
            <a:spAutoFit/>
          </a:bodyPr>
          <a:lstStyle/>
          <a:p>
            <a:r>
              <a:rPr lang="en-IN" sz="4800" b="1" dirty="0">
                <a:solidFill>
                  <a:schemeClr val="bg1"/>
                </a:solidFill>
              </a:rPr>
              <a:t>              </a:t>
            </a:r>
            <a:r>
              <a:rPr lang="en-IN" sz="4800" b="1" dirty="0" err="1">
                <a:solidFill>
                  <a:schemeClr val="bg1"/>
                </a:solidFill>
              </a:rPr>
              <a:t>BERTopic</a:t>
            </a:r>
            <a:endParaRPr lang="en-IN" sz="4800" b="1" dirty="0">
              <a:solidFill>
                <a:schemeClr val="bg1"/>
              </a:solidFill>
            </a:endParaRPr>
          </a:p>
        </p:txBody>
      </p:sp>
      <p:pic>
        <p:nvPicPr>
          <p:cNvPr id="13" name="Picture 12">
            <a:extLst>
              <a:ext uri="{FF2B5EF4-FFF2-40B4-BE49-F238E27FC236}">
                <a16:creationId xmlns:a16="http://schemas.microsoft.com/office/drawing/2014/main" id="{1FF0D917-AD1B-ABE2-2067-AEE170566AD5}"/>
              </a:ext>
            </a:extLst>
          </p:cNvPr>
          <p:cNvPicPr>
            <a:picLocks noChangeAspect="1"/>
          </p:cNvPicPr>
          <p:nvPr/>
        </p:nvPicPr>
        <p:blipFill>
          <a:blip r:embed="rId5"/>
          <a:stretch>
            <a:fillRect/>
          </a:stretch>
        </p:blipFill>
        <p:spPr>
          <a:xfrm>
            <a:off x="1649204" y="1902582"/>
            <a:ext cx="2840712" cy="2970371"/>
          </a:xfrm>
          <a:prstGeom prst="rect">
            <a:avLst/>
          </a:prstGeom>
        </p:spPr>
      </p:pic>
      <p:pic>
        <p:nvPicPr>
          <p:cNvPr id="14" name="Picture 13">
            <a:extLst>
              <a:ext uri="{FF2B5EF4-FFF2-40B4-BE49-F238E27FC236}">
                <a16:creationId xmlns:a16="http://schemas.microsoft.com/office/drawing/2014/main" id="{294BFB8E-CE8F-9B2C-35B8-50FAAB2CD979}"/>
              </a:ext>
            </a:extLst>
          </p:cNvPr>
          <p:cNvPicPr>
            <a:picLocks noChangeAspect="1"/>
          </p:cNvPicPr>
          <p:nvPr/>
        </p:nvPicPr>
        <p:blipFill>
          <a:blip r:embed="rId6"/>
          <a:stretch>
            <a:fillRect/>
          </a:stretch>
        </p:blipFill>
        <p:spPr>
          <a:xfrm>
            <a:off x="5019675" y="1714500"/>
            <a:ext cx="3215172" cy="3361923"/>
          </a:xfrm>
          <a:prstGeom prst="rect">
            <a:avLst/>
          </a:prstGeom>
        </p:spPr>
      </p:pic>
      <p:pic>
        <p:nvPicPr>
          <p:cNvPr id="15" name="Picture 14">
            <a:extLst>
              <a:ext uri="{FF2B5EF4-FFF2-40B4-BE49-F238E27FC236}">
                <a16:creationId xmlns:a16="http://schemas.microsoft.com/office/drawing/2014/main" id="{7C0F3534-35E1-14A4-4211-904A78136977}"/>
              </a:ext>
            </a:extLst>
          </p:cNvPr>
          <p:cNvPicPr>
            <a:picLocks noChangeAspect="1"/>
          </p:cNvPicPr>
          <p:nvPr/>
        </p:nvPicPr>
        <p:blipFill>
          <a:blip r:embed="rId7"/>
          <a:stretch>
            <a:fillRect/>
          </a:stretch>
        </p:blipFill>
        <p:spPr>
          <a:xfrm>
            <a:off x="9229346" y="1714500"/>
            <a:ext cx="3300518" cy="3451164"/>
          </a:xfrm>
          <a:prstGeom prst="rect">
            <a:avLst/>
          </a:prstGeom>
        </p:spPr>
      </p:pic>
    </p:spTree>
    <p:extLst>
      <p:ext uri="{BB962C8B-B14F-4D97-AF65-F5344CB8AC3E}">
        <p14:creationId xmlns:p14="http://schemas.microsoft.com/office/powerpoint/2010/main" val="2020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graphicFrame>
        <p:nvGraphicFramePr>
          <p:cNvPr id="6" name="Table 5">
            <a:extLst>
              <a:ext uri="{FF2B5EF4-FFF2-40B4-BE49-F238E27FC236}">
                <a16:creationId xmlns:a16="http://schemas.microsoft.com/office/drawing/2014/main" id="{49D9ACB9-C1C9-A820-E026-0F21A0C49C46}"/>
              </a:ext>
            </a:extLst>
          </p:cNvPr>
          <p:cNvGraphicFramePr>
            <a:graphicFrameLocks noGrp="1"/>
          </p:cNvGraphicFramePr>
          <p:nvPr>
            <p:extLst>
              <p:ext uri="{D42A27DB-BD31-4B8C-83A1-F6EECF244321}">
                <p14:modId xmlns:p14="http://schemas.microsoft.com/office/powerpoint/2010/main" val="1607569202"/>
              </p:ext>
            </p:extLst>
          </p:nvPr>
        </p:nvGraphicFramePr>
        <p:xfrm>
          <a:off x="3291840" y="2154812"/>
          <a:ext cx="8169334" cy="1071840"/>
        </p:xfrm>
        <a:graphic>
          <a:graphicData uri="http://schemas.openxmlformats.org/drawingml/2006/table">
            <a:tbl>
              <a:tblPr firstRow="1" firstCol="1" bandRow="1">
                <a:tableStyleId>{B301B821-A1FF-4177-AEE7-76D212191A09}</a:tableStyleId>
              </a:tblPr>
              <a:tblGrid>
                <a:gridCol w="4084667">
                  <a:extLst>
                    <a:ext uri="{9D8B030D-6E8A-4147-A177-3AD203B41FA5}">
                      <a16:colId xmlns:a16="http://schemas.microsoft.com/office/drawing/2014/main" val="62515927"/>
                    </a:ext>
                  </a:extLst>
                </a:gridCol>
                <a:gridCol w="4084667">
                  <a:extLst>
                    <a:ext uri="{9D8B030D-6E8A-4147-A177-3AD203B41FA5}">
                      <a16:colId xmlns:a16="http://schemas.microsoft.com/office/drawing/2014/main" val="563799658"/>
                    </a:ext>
                  </a:extLst>
                </a:gridCol>
              </a:tblGrid>
              <a:tr h="267960">
                <a:tc>
                  <a:txBody>
                    <a:bodyPr/>
                    <a:lstStyle/>
                    <a:p>
                      <a:pPr>
                        <a:lnSpc>
                          <a:spcPct val="107000"/>
                        </a:lnSpc>
                        <a:spcAft>
                          <a:spcPts val="800"/>
                        </a:spcAft>
                      </a:pPr>
                      <a:r>
                        <a:rPr lang="en-IN" sz="1200">
                          <a:effectLst/>
                          <a:highlight>
                            <a:srgbClr val="0F9ED5"/>
                          </a:highlight>
                        </a:rPr>
                        <a:t>Topic Model</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highlight>
                            <a:srgbClr val="0F9ED5"/>
                          </a:highlight>
                        </a:rPr>
                        <a:t>Coherence Score</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5747021"/>
                  </a:ext>
                </a:extLst>
              </a:tr>
              <a:tr h="267960">
                <a:tc>
                  <a:txBody>
                    <a:bodyPr/>
                    <a:lstStyle/>
                    <a:p>
                      <a:pPr>
                        <a:lnSpc>
                          <a:spcPct val="107000"/>
                        </a:lnSpc>
                        <a:spcAft>
                          <a:spcPts val="800"/>
                        </a:spcAft>
                      </a:pPr>
                      <a:r>
                        <a:rPr lang="en-IN" sz="1200" dirty="0">
                          <a:effectLst/>
                          <a:highlight>
                            <a:srgbClr val="CAEDFB"/>
                          </a:highlight>
                        </a:rPr>
                        <a:t>LDA</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a:effectLst/>
                          <a:highlight>
                            <a:srgbClr val="FFFFFF"/>
                          </a:highlight>
                        </a:rPr>
                        <a:t>0.403</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6878545"/>
                  </a:ext>
                </a:extLst>
              </a:tr>
              <a:tr h="267960">
                <a:tc>
                  <a:txBody>
                    <a:bodyPr/>
                    <a:lstStyle/>
                    <a:p>
                      <a:pPr>
                        <a:lnSpc>
                          <a:spcPct val="107000"/>
                        </a:lnSpc>
                        <a:spcAft>
                          <a:spcPts val="800"/>
                        </a:spcAft>
                      </a:pPr>
                      <a:r>
                        <a:rPr lang="en-IN" sz="1200" dirty="0">
                          <a:effectLst/>
                        </a:rPr>
                        <a:t>NMF</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a:effectLst/>
                          <a:highlight>
                            <a:srgbClr val="FFFFFF"/>
                          </a:highlight>
                        </a:rPr>
                        <a:t>0.485</a:t>
                      </a:r>
                      <a:endParaRPr lang="en-IN"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9071384"/>
                  </a:ext>
                </a:extLst>
              </a:tr>
              <a:tr h="267960">
                <a:tc>
                  <a:txBody>
                    <a:bodyPr/>
                    <a:lstStyle/>
                    <a:p>
                      <a:pPr>
                        <a:lnSpc>
                          <a:spcPct val="107000"/>
                        </a:lnSpc>
                        <a:spcAft>
                          <a:spcPts val="800"/>
                        </a:spcAft>
                      </a:pPr>
                      <a:r>
                        <a:rPr lang="en-IN" sz="1200">
                          <a:effectLst/>
                          <a:highlight>
                            <a:srgbClr val="CAEDFB"/>
                          </a:highlight>
                        </a:rPr>
                        <a:t>LSA</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0.600</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038934"/>
                  </a:ext>
                </a:extLst>
              </a:tr>
            </a:tbl>
          </a:graphicData>
        </a:graphic>
      </p:graphicFrame>
      <p:graphicFrame>
        <p:nvGraphicFramePr>
          <p:cNvPr id="9" name="Table 8">
            <a:extLst>
              <a:ext uri="{FF2B5EF4-FFF2-40B4-BE49-F238E27FC236}">
                <a16:creationId xmlns:a16="http://schemas.microsoft.com/office/drawing/2014/main" id="{D1841D57-3A5D-E56B-4193-6C997BCB0ECB}"/>
              </a:ext>
            </a:extLst>
          </p:cNvPr>
          <p:cNvGraphicFramePr>
            <a:graphicFrameLocks noGrp="1"/>
          </p:cNvGraphicFramePr>
          <p:nvPr>
            <p:extLst>
              <p:ext uri="{D42A27DB-BD31-4B8C-83A1-F6EECF244321}">
                <p14:modId xmlns:p14="http://schemas.microsoft.com/office/powerpoint/2010/main" val="1650569765"/>
              </p:ext>
            </p:extLst>
          </p:nvPr>
        </p:nvGraphicFramePr>
        <p:xfrm>
          <a:off x="3362960" y="3954245"/>
          <a:ext cx="8098214" cy="1293164"/>
        </p:xfrm>
        <a:graphic>
          <a:graphicData uri="http://schemas.openxmlformats.org/drawingml/2006/table">
            <a:tbl>
              <a:tblPr firstRow="1" firstCol="1" bandRow="1">
                <a:tableStyleId>{B301B821-A1FF-4177-AEE7-76D212191A09}</a:tableStyleId>
              </a:tblPr>
              <a:tblGrid>
                <a:gridCol w="4049107">
                  <a:extLst>
                    <a:ext uri="{9D8B030D-6E8A-4147-A177-3AD203B41FA5}">
                      <a16:colId xmlns:a16="http://schemas.microsoft.com/office/drawing/2014/main" val="4187677821"/>
                    </a:ext>
                  </a:extLst>
                </a:gridCol>
                <a:gridCol w="4049107">
                  <a:extLst>
                    <a:ext uri="{9D8B030D-6E8A-4147-A177-3AD203B41FA5}">
                      <a16:colId xmlns:a16="http://schemas.microsoft.com/office/drawing/2014/main" val="1820056812"/>
                    </a:ext>
                  </a:extLst>
                </a:gridCol>
              </a:tblGrid>
              <a:tr h="323291">
                <a:tc>
                  <a:txBody>
                    <a:bodyPr/>
                    <a:lstStyle/>
                    <a:p>
                      <a:pPr>
                        <a:lnSpc>
                          <a:spcPct val="107000"/>
                        </a:lnSpc>
                        <a:spcAft>
                          <a:spcPts val="800"/>
                        </a:spcAft>
                      </a:pPr>
                      <a:r>
                        <a:rPr lang="en-IN" sz="1200">
                          <a:effectLst/>
                          <a:highlight>
                            <a:srgbClr val="0F9ED5"/>
                          </a:highlight>
                        </a:rPr>
                        <a:t>Topic Model</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highlight>
                            <a:srgbClr val="0F9ED5"/>
                          </a:highlight>
                        </a:rPr>
                        <a:t>Coherence Score</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096404"/>
                  </a:ext>
                </a:extLst>
              </a:tr>
              <a:tr h="323291">
                <a:tc>
                  <a:txBody>
                    <a:bodyPr/>
                    <a:lstStyle/>
                    <a:p>
                      <a:pPr>
                        <a:lnSpc>
                          <a:spcPct val="107000"/>
                        </a:lnSpc>
                        <a:spcAft>
                          <a:spcPts val="800"/>
                        </a:spcAft>
                      </a:pPr>
                      <a:r>
                        <a:rPr lang="en-IN" sz="1200" dirty="0">
                          <a:effectLst/>
                          <a:highlight>
                            <a:srgbClr val="CAEDFB"/>
                          </a:highlight>
                        </a:rPr>
                        <a:t>LDA</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a:effectLst/>
                          <a:highlight>
                            <a:srgbClr val="FFFFFF"/>
                          </a:highlight>
                        </a:rPr>
                        <a:t>0.401</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2216409"/>
                  </a:ext>
                </a:extLst>
              </a:tr>
              <a:tr h="323291">
                <a:tc>
                  <a:txBody>
                    <a:bodyPr/>
                    <a:lstStyle/>
                    <a:p>
                      <a:pPr>
                        <a:lnSpc>
                          <a:spcPct val="107000"/>
                        </a:lnSpc>
                        <a:spcAft>
                          <a:spcPts val="800"/>
                        </a:spcAft>
                      </a:pPr>
                      <a:r>
                        <a:rPr lang="en-IN" sz="1200">
                          <a:effectLst/>
                        </a:rPr>
                        <a:t>NMF</a:t>
                      </a:r>
                      <a:endParaRPr lang="en-IN"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a:effectLst/>
                          <a:highlight>
                            <a:srgbClr val="FFFFFF"/>
                          </a:highlight>
                        </a:rPr>
                        <a:t>0.471</a:t>
                      </a:r>
                      <a:endParaRPr lang="en-IN"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7599371"/>
                  </a:ext>
                </a:extLst>
              </a:tr>
              <a:tr h="323291">
                <a:tc>
                  <a:txBody>
                    <a:bodyPr/>
                    <a:lstStyle/>
                    <a:p>
                      <a:pPr>
                        <a:lnSpc>
                          <a:spcPct val="107000"/>
                        </a:lnSpc>
                        <a:spcAft>
                          <a:spcPts val="800"/>
                        </a:spcAft>
                      </a:pPr>
                      <a:r>
                        <a:rPr lang="en-IN" sz="1200" dirty="0">
                          <a:effectLst/>
                          <a:highlight>
                            <a:srgbClr val="CAEDFB"/>
                          </a:highlight>
                        </a:rPr>
                        <a:t>LSA</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0.578</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1912117"/>
                  </a:ext>
                </a:extLst>
              </a:tr>
            </a:tbl>
          </a:graphicData>
        </a:graphic>
      </p:graphicFrame>
      <p:graphicFrame>
        <p:nvGraphicFramePr>
          <p:cNvPr id="12" name="Table 11">
            <a:extLst>
              <a:ext uri="{FF2B5EF4-FFF2-40B4-BE49-F238E27FC236}">
                <a16:creationId xmlns:a16="http://schemas.microsoft.com/office/drawing/2014/main" id="{D65F3EF4-DAC9-089B-968A-A18E5AB1827C}"/>
              </a:ext>
            </a:extLst>
          </p:cNvPr>
          <p:cNvGraphicFramePr>
            <a:graphicFrameLocks noGrp="1"/>
          </p:cNvGraphicFramePr>
          <p:nvPr>
            <p:extLst>
              <p:ext uri="{D42A27DB-BD31-4B8C-83A1-F6EECF244321}">
                <p14:modId xmlns:p14="http://schemas.microsoft.com/office/powerpoint/2010/main" val="460962261"/>
              </p:ext>
            </p:extLst>
          </p:nvPr>
        </p:nvGraphicFramePr>
        <p:xfrm>
          <a:off x="3444240" y="6100011"/>
          <a:ext cx="8016934" cy="1230856"/>
        </p:xfrm>
        <a:graphic>
          <a:graphicData uri="http://schemas.openxmlformats.org/drawingml/2006/table">
            <a:tbl>
              <a:tblPr firstRow="1" firstCol="1" bandRow="1">
                <a:tableStyleId>{B301B821-A1FF-4177-AEE7-76D212191A09}</a:tableStyleId>
              </a:tblPr>
              <a:tblGrid>
                <a:gridCol w="4008467">
                  <a:extLst>
                    <a:ext uri="{9D8B030D-6E8A-4147-A177-3AD203B41FA5}">
                      <a16:colId xmlns:a16="http://schemas.microsoft.com/office/drawing/2014/main" val="279579888"/>
                    </a:ext>
                  </a:extLst>
                </a:gridCol>
                <a:gridCol w="4008467">
                  <a:extLst>
                    <a:ext uri="{9D8B030D-6E8A-4147-A177-3AD203B41FA5}">
                      <a16:colId xmlns:a16="http://schemas.microsoft.com/office/drawing/2014/main" val="698073838"/>
                    </a:ext>
                  </a:extLst>
                </a:gridCol>
              </a:tblGrid>
              <a:tr h="307714">
                <a:tc>
                  <a:txBody>
                    <a:bodyPr/>
                    <a:lstStyle/>
                    <a:p>
                      <a:pPr>
                        <a:lnSpc>
                          <a:spcPct val="107000"/>
                        </a:lnSpc>
                        <a:spcAft>
                          <a:spcPts val="800"/>
                        </a:spcAft>
                      </a:pPr>
                      <a:r>
                        <a:rPr lang="en-IN" sz="1200">
                          <a:effectLst/>
                          <a:highlight>
                            <a:srgbClr val="0F9ED5"/>
                          </a:highlight>
                        </a:rPr>
                        <a:t>Topic Model</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highlight>
                            <a:srgbClr val="0F9ED5"/>
                          </a:highlight>
                        </a:rPr>
                        <a:t>Coherence Score</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2597056"/>
                  </a:ext>
                </a:extLst>
              </a:tr>
              <a:tr h="307714">
                <a:tc>
                  <a:txBody>
                    <a:bodyPr/>
                    <a:lstStyle/>
                    <a:p>
                      <a:pPr>
                        <a:lnSpc>
                          <a:spcPct val="107000"/>
                        </a:lnSpc>
                        <a:spcAft>
                          <a:spcPts val="800"/>
                        </a:spcAft>
                      </a:pPr>
                      <a:r>
                        <a:rPr lang="en-IN" sz="1200">
                          <a:effectLst/>
                          <a:highlight>
                            <a:srgbClr val="CAEDFB"/>
                          </a:highlight>
                        </a:rPr>
                        <a:t>LDA</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0.41</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0935101"/>
                  </a:ext>
                </a:extLst>
              </a:tr>
              <a:tr h="307714">
                <a:tc>
                  <a:txBody>
                    <a:bodyPr/>
                    <a:lstStyle/>
                    <a:p>
                      <a:pPr>
                        <a:lnSpc>
                          <a:spcPct val="107000"/>
                        </a:lnSpc>
                        <a:spcAft>
                          <a:spcPts val="800"/>
                        </a:spcAft>
                      </a:pPr>
                      <a:r>
                        <a:rPr lang="en-IN" sz="1200" dirty="0">
                          <a:effectLst/>
                        </a:rPr>
                        <a:t>NMF</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0.405</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4956271"/>
                  </a:ext>
                </a:extLst>
              </a:tr>
              <a:tr h="307714">
                <a:tc>
                  <a:txBody>
                    <a:bodyPr/>
                    <a:lstStyle/>
                    <a:p>
                      <a:pPr>
                        <a:lnSpc>
                          <a:spcPct val="107000"/>
                        </a:lnSpc>
                        <a:spcAft>
                          <a:spcPts val="800"/>
                        </a:spcAft>
                      </a:pPr>
                      <a:r>
                        <a:rPr lang="en-IN" sz="1200">
                          <a:effectLst/>
                          <a:highlight>
                            <a:srgbClr val="CAEDFB"/>
                          </a:highlight>
                        </a:rPr>
                        <a:t>LSA</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0.710</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9417447"/>
                  </a:ext>
                </a:extLst>
              </a:tr>
            </a:tbl>
          </a:graphicData>
        </a:graphic>
      </p:graphicFrame>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5625296" y="264078"/>
            <a:ext cx="419758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Results</a:t>
            </a:r>
            <a:r>
              <a:rPr kumimoji="0" lang="en-US" altLang="en-US" sz="4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28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F6635576-4356-0224-7C85-5CAF09324A36}"/>
              </a:ext>
            </a:extLst>
          </p:cNvPr>
          <p:cNvSpPr txBox="1"/>
          <p:nvPr/>
        </p:nvSpPr>
        <p:spPr>
          <a:xfrm>
            <a:off x="4883727" y="1392912"/>
            <a:ext cx="1496291" cy="369332"/>
          </a:xfrm>
          <a:prstGeom prst="rect">
            <a:avLst/>
          </a:prstGeom>
          <a:noFill/>
        </p:spPr>
        <p:txBody>
          <a:bodyPr wrap="square" rtlCol="0">
            <a:spAutoFit/>
          </a:bodyPr>
          <a:lstStyle/>
          <a:p>
            <a:r>
              <a:rPr lang="en-IN" dirty="0">
                <a:solidFill>
                  <a:schemeClr val="bg1"/>
                </a:solidFill>
              </a:rPr>
              <a:t>When n=5</a:t>
            </a:r>
            <a:r>
              <a:rPr lang="en-IN" dirty="0"/>
              <a:t>:</a:t>
            </a:r>
          </a:p>
        </p:txBody>
      </p:sp>
      <p:sp>
        <p:nvSpPr>
          <p:cNvPr id="15" name="TextBox 14">
            <a:extLst>
              <a:ext uri="{FF2B5EF4-FFF2-40B4-BE49-F238E27FC236}">
                <a16:creationId xmlns:a16="http://schemas.microsoft.com/office/drawing/2014/main" id="{6BAED34E-90B6-4502-73B0-947FC285A593}"/>
              </a:ext>
            </a:extLst>
          </p:cNvPr>
          <p:cNvSpPr txBox="1"/>
          <p:nvPr/>
        </p:nvSpPr>
        <p:spPr>
          <a:xfrm>
            <a:off x="5101936" y="3528536"/>
            <a:ext cx="1278082" cy="369332"/>
          </a:xfrm>
          <a:prstGeom prst="rect">
            <a:avLst/>
          </a:prstGeom>
          <a:noFill/>
        </p:spPr>
        <p:txBody>
          <a:bodyPr wrap="square" rtlCol="0">
            <a:spAutoFit/>
          </a:bodyPr>
          <a:lstStyle/>
          <a:p>
            <a:r>
              <a:rPr lang="en-IN" dirty="0">
                <a:solidFill>
                  <a:schemeClr val="bg1"/>
                </a:solidFill>
              </a:rPr>
              <a:t>When n=4</a:t>
            </a:r>
            <a:endParaRPr lang="en-IN" dirty="0"/>
          </a:p>
        </p:txBody>
      </p:sp>
      <p:sp>
        <p:nvSpPr>
          <p:cNvPr id="16" name="TextBox 15">
            <a:extLst>
              <a:ext uri="{FF2B5EF4-FFF2-40B4-BE49-F238E27FC236}">
                <a16:creationId xmlns:a16="http://schemas.microsoft.com/office/drawing/2014/main" id="{0822B555-AA11-D4B9-1006-6B5F0EFFAE8F}"/>
              </a:ext>
            </a:extLst>
          </p:cNvPr>
          <p:cNvSpPr txBox="1"/>
          <p:nvPr/>
        </p:nvSpPr>
        <p:spPr>
          <a:xfrm>
            <a:off x="5226627" y="5527964"/>
            <a:ext cx="1483735" cy="369332"/>
          </a:xfrm>
          <a:prstGeom prst="rect">
            <a:avLst/>
          </a:prstGeom>
          <a:noFill/>
        </p:spPr>
        <p:txBody>
          <a:bodyPr wrap="square" rtlCol="0">
            <a:spAutoFit/>
          </a:bodyPr>
          <a:lstStyle/>
          <a:p>
            <a:r>
              <a:rPr lang="en-IN" dirty="0">
                <a:solidFill>
                  <a:schemeClr val="bg1"/>
                </a:solidFill>
              </a:rPr>
              <a:t>When n=3</a:t>
            </a:r>
            <a:endParaRPr lang="en-IN" dirty="0"/>
          </a:p>
        </p:txBody>
      </p:sp>
      <p:pic>
        <p:nvPicPr>
          <p:cNvPr id="17" name="Picture 16">
            <a:extLst>
              <a:ext uri="{FF2B5EF4-FFF2-40B4-BE49-F238E27FC236}">
                <a16:creationId xmlns:a16="http://schemas.microsoft.com/office/drawing/2014/main" id="{D1EF3DC2-EDE6-AE89-02F0-698B3873199E}"/>
              </a:ext>
            </a:extLst>
          </p:cNvPr>
          <p:cNvPicPr>
            <a:picLocks noChangeAspect="1"/>
          </p:cNvPicPr>
          <p:nvPr/>
        </p:nvPicPr>
        <p:blipFill>
          <a:blip r:embed="rId4"/>
          <a:stretch>
            <a:fillRect/>
          </a:stretch>
        </p:blipFill>
        <p:spPr>
          <a:xfrm>
            <a:off x="2095018" y="1406230"/>
            <a:ext cx="10216774" cy="6073876"/>
          </a:xfrm>
          <a:prstGeom prst="rect">
            <a:avLst/>
          </a:prstGeom>
        </p:spPr>
      </p:pic>
    </p:spTree>
    <p:extLst>
      <p:ext uri="{BB962C8B-B14F-4D97-AF65-F5344CB8AC3E}">
        <p14:creationId xmlns:p14="http://schemas.microsoft.com/office/powerpoint/2010/main" val="2136167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570" y="0"/>
            <a:ext cx="14630400" cy="8229600"/>
          </a:xfrm>
          <a:prstGeom prst="rect">
            <a:avLst/>
          </a:prstGeom>
        </p:spPr>
      </p:pic>
      <p:sp>
        <p:nvSpPr>
          <p:cNvPr id="3" name="Shape 0"/>
          <p:cNvSpPr/>
          <p:nvPr/>
        </p:nvSpPr>
        <p:spPr>
          <a:xfrm>
            <a:off x="42570" y="212256"/>
            <a:ext cx="14630400" cy="8229600"/>
          </a:xfrm>
          <a:prstGeom prst="rect">
            <a:avLst/>
          </a:prstGeom>
          <a:solidFill>
            <a:srgbClr val="0D0A2C">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42570" y="0"/>
            <a:ext cx="36576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THANK YOU</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Tree>
    <p:extLst>
      <p:ext uri="{BB962C8B-B14F-4D97-AF65-F5344CB8AC3E}">
        <p14:creationId xmlns:p14="http://schemas.microsoft.com/office/powerpoint/2010/main" val="14734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4489" y="0"/>
            <a:ext cx="14630400" cy="10127099"/>
          </a:xfrm>
          <a:prstGeom prst="rect">
            <a:avLst/>
          </a:prstGeom>
          <a:solidFill>
            <a:srgbClr val="0D0A2C">
              <a:alpha val="75000"/>
            </a:srgbClr>
          </a:solidFill>
          <a:ln/>
        </p:spPr>
        <p:txBody>
          <a:bodyPr/>
          <a:lstStyle/>
          <a:p>
            <a:endParaRPr lang="en-IN"/>
          </a:p>
        </p:txBody>
      </p:sp>
      <p:sp>
        <p:nvSpPr>
          <p:cNvPr id="4" name="Text 1"/>
          <p:cNvSpPr/>
          <p:nvPr/>
        </p:nvSpPr>
        <p:spPr>
          <a:xfrm>
            <a:off x="2594967" y="475178"/>
            <a:ext cx="9440347"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rPr>
              <a:t>         K-pop Project-   Research Workflow</a:t>
            </a:r>
            <a:endParaRPr lang="en-US" sz="3402" dirty="0"/>
          </a:p>
        </p:txBody>
      </p:sp>
      <p:sp>
        <p:nvSpPr>
          <p:cNvPr id="5" name="Shape 2"/>
          <p:cNvSpPr/>
          <p:nvPr/>
        </p:nvSpPr>
        <p:spPr>
          <a:xfrm>
            <a:off x="7297817" y="1900952"/>
            <a:ext cx="34528" cy="7750969"/>
          </a:xfrm>
          <a:prstGeom prst="roundRect">
            <a:avLst>
              <a:gd name="adj" fmla="val 225237"/>
            </a:avLst>
          </a:prstGeom>
          <a:solidFill>
            <a:srgbClr val="552C86"/>
          </a:solidFill>
          <a:ln/>
        </p:spPr>
        <p:txBody>
          <a:bodyPr/>
          <a:lstStyle/>
          <a:p>
            <a:endParaRPr lang="en-IN"/>
          </a:p>
        </p:txBody>
      </p:sp>
      <p:sp>
        <p:nvSpPr>
          <p:cNvPr id="6" name="Shape 3"/>
          <p:cNvSpPr/>
          <p:nvPr/>
        </p:nvSpPr>
        <p:spPr>
          <a:xfrm>
            <a:off x="6515874" y="2272308"/>
            <a:ext cx="604837" cy="34528"/>
          </a:xfrm>
          <a:prstGeom prst="roundRect">
            <a:avLst>
              <a:gd name="adj" fmla="val 225237"/>
            </a:avLst>
          </a:prstGeom>
          <a:solidFill>
            <a:srgbClr val="552C86"/>
          </a:solidFill>
          <a:ln/>
        </p:spPr>
        <p:txBody>
          <a:bodyPr/>
          <a:lstStyle/>
          <a:p>
            <a:endParaRPr lang="en-IN"/>
          </a:p>
        </p:txBody>
      </p:sp>
      <p:sp>
        <p:nvSpPr>
          <p:cNvPr id="7" name="Shape 4"/>
          <p:cNvSpPr/>
          <p:nvPr/>
        </p:nvSpPr>
        <p:spPr>
          <a:xfrm>
            <a:off x="7120711" y="2095262"/>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8" name="Text 5"/>
          <p:cNvSpPr/>
          <p:nvPr/>
        </p:nvSpPr>
        <p:spPr>
          <a:xfrm>
            <a:off x="7268230" y="2160032"/>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9" name="Text 6"/>
          <p:cNvSpPr/>
          <p:nvPr/>
        </p:nvSpPr>
        <p:spPr>
          <a:xfrm>
            <a:off x="4204335" y="2073712"/>
            <a:ext cx="2160270"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ea typeface="Montserrat" pitchFamily="34" charset="-122"/>
                <a:cs typeface="Montserrat" pitchFamily="34" charset="-120"/>
              </a:rPr>
              <a:t>Data Source</a:t>
            </a:r>
            <a:endParaRPr lang="en-US" sz="1701" dirty="0"/>
          </a:p>
        </p:txBody>
      </p:sp>
      <p:sp>
        <p:nvSpPr>
          <p:cNvPr id="10" name="Text 7"/>
          <p:cNvSpPr/>
          <p:nvPr/>
        </p:nvSpPr>
        <p:spPr>
          <a:xfrm>
            <a:off x="4060983" y="2447211"/>
            <a:ext cx="2303621" cy="1936075"/>
          </a:xfrm>
          <a:prstGeom prst="rect">
            <a:avLst/>
          </a:prstGeom>
          <a:noFill/>
          <a:ln/>
        </p:spPr>
        <p:txBody>
          <a:bodyPr wrap="square" rtlCol="0" anchor="t"/>
          <a:lstStyle/>
          <a:p>
            <a:pPr marL="0" indent="0" algn="r">
              <a:lnSpc>
                <a:spcPts val="2177"/>
              </a:lnSpc>
              <a:buNone/>
            </a:pPr>
            <a:r>
              <a:rPr lang="en-US" sz="1361" dirty="0">
                <a:solidFill>
                  <a:srgbClr val="DCD7E5"/>
                </a:solidFill>
                <a:latin typeface="Heebo" pitchFamily="34" charset="0"/>
                <a:ea typeface="Heebo" pitchFamily="34" charset="-122"/>
                <a:cs typeface="Heebo" pitchFamily="34" charset="-120"/>
              </a:rPr>
              <a:t>This project utilizes Reddit as the primary data source. </a:t>
            </a:r>
            <a:endParaRPr lang="en-US" sz="1361" dirty="0"/>
          </a:p>
        </p:txBody>
      </p:sp>
      <p:sp>
        <p:nvSpPr>
          <p:cNvPr id="11" name="Shape 8"/>
          <p:cNvSpPr/>
          <p:nvPr/>
        </p:nvSpPr>
        <p:spPr>
          <a:xfrm>
            <a:off x="7509450" y="3136344"/>
            <a:ext cx="604837" cy="34528"/>
          </a:xfrm>
          <a:prstGeom prst="roundRect">
            <a:avLst>
              <a:gd name="adj" fmla="val 225237"/>
            </a:avLst>
          </a:prstGeom>
          <a:solidFill>
            <a:srgbClr val="552C86"/>
          </a:solidFill>
          <a:ln/>
        </p:spPr>
        <p:txBody>
          <a:bodyPr/>
          <a:lstStyle/>
          <a:p>
            <a:endParaRPr lang="en-IN"/>
          </a:p>
        </p:txBody>
      </p:sp>
      <p:sp>
        <p:nvSpPr>
          <p:cNvPr id="12" name="Shape 9"/>
          <p:cNvSpPr/>
          <p:nvPr/>
        </p:nvSpPr>
        <p:spPr>
          <a:xfrm>
            <a:off x="7120711" y="2959298"/>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3" name="Text 10"/>
          <p:cNvSpPr/>
          <p:nvPr/>
        </p:nvSpPr>
        <p:spPr>
          <a:xfrm>
            <a:off x="7241441" y="3024068"/>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4" name="Text 11"/>
          <p:cNvSpPr/>
          <p:nvPr/>
        </p:nvSpPr>
        <p:spPr>
          <a:xfrm>
            <a:off x="8265557" y="2937748"/>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Web Scraping</a:t>
            </a:r>
            <a:endParaRPr lang="en-US" sz="1701" dirty="0"/>
          </a:p>
        </p:txBody>
      </p:sp>
      <p:sp>
        <p:nvSpPr>
          <p:cNvPr id="15" name="Text 12"/>
          <p:cNvSpPr/>
          <p:nvPr/>
        </p:nvSpPr>
        <p:spPr>
          <a:xfrm>
            <a:off x="8265557" y="3311247"/>
            <a:ext cx="3769757" cy="1106329"/>
          </a:xfrm>
          <a:prstGeom prst="rect">
            <a:avLst/>
          </a:prstGeom>
          <a:noFill/>
          <a:ln/>
        </p:spPr>
        <p:txBody>
          <a:bodyPr wrap="square" rtlCol="0" anchor="t"/>
          <a:lstStyle/>
          <a:p>
            <a:pPr marL="0" indent="0" algn="l">
              <a:lnSpc>
                <a:spcPts val="2177"/>
              </a:lnSpc>
              <a:buNone/>
            </a:pPr>
            <a:endParaRPr lang="en-US" sz="1361" dirty="0"/>
          </a:p>
        </p:txBody>
      </p:sp>
      <p:sp>
        <p:nvSpPr>
          <p:cNvPr id="16" name="Shape 13"/>
          <p:cNvSpPr/>
          <p:nvPr/>
        </p:nvSpPr>
        <p:spPr>
          <a:xfrm>
            <a:off x="6515874" y="5100161"/>
            <a:ext cx="604837" cy="34528"/>
          </a:xfrm>
          <a:prstGeom prst="roundRect">
            <a:avLst>
              <a:gd name="adj" fmla="val 225237"/>
            </a:avLst>
          </a:prstGeom>
          <a:solidFill>
            <a:srgbClr val="552C86"/>
          </a:solidFill>
          <a:ln/>
        </p:spPr>
        <p:txBody>
          <a:bodyPr/>
          <a:lstStyle/>
          <a:p>
            <a:endParaRPr lang="en-IN"/>
          </a:p>
        </p:txBody>
      </p:sp>
      <p:sp>
        <p:nvSpPr>
          <p:cNvPr id="17" name="Shape 14"/>
          <p:cNvSpPr/>
          <p:nvPr/>
        </p:nvSpPr>
        <p:spPr>
          <a:xfrm>
            <a:off x="7120711" y="4923115"/>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8" name="Text 15"/>
          <p:cNvSpPr/>
          <p:nvPr/>
        </p:nvSpPr>
        <p:spPr>
          <a:xfrm>
            <a:off x="7241917" y="4987885"/>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19" name="Text 16"/>
          <p:cNvSpPr/>
          <p:nvPr/>
        </p:nvSpPr>
        <p:spPr>
          <a:xfrm>
            <a:off x="4204335" y="4901565"/>
            <a:ext cx="2160270"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ea typeface="Montserrat" pitchFamily="34" charset="-122"/>
                <a:cs typeface="Montserrat" pitchFamily="34" charset="-120"/>
              </a:rPr>
              <a:t>Data Cleaning</a:t>
            </a:r>
            <a:endParaRPr lang="en-US" sz="1701" dirty="0"/>
          </a:p>
        </p:txBody>
      </p:sp>
      <p:sp>
        <p:nvSpPr>
          <p:cNvPr id="20" name="Text 17"/>
          <p:cNvSpPr/>
          <p:nvPr/>
        </p:nvSpPr>
        <p:spPr>
          <a:xfrm>
            <a:off x="2594967" y="5275064"/>
            <a:ext cx="3769638" cy="1382911"/>
          </a:xfrm>
          <a:prstGeom prst="rect">
            <a:avLst/>
          </a:prstGeom>
          <a:noFill/>
          <a:ln/>
        </p:spPr>
        <p:txBody>
          <a:bodyPr wrap="square" rtlCol="0" anchor="t"/>
          <a:lstStyle/>
          <a:p>
            <a:pPr marL="0" indent="0" algn="r">
              <a:lnSpc>
                <a:spcPts val="2177"/>
              </a:lnSpc>
              <a:buNone/>
            </a:pPr>
            <a:endParaRPr lang="en-US" sz="1361" dirty="0"/>
          </a:p>
        </p:txBody>
      </p:sp>
      <p:sp>
        <p:nvSpPr>
          <p:cNvPr id="21" name="Shape 18"/>
          <p:cNvSpPr/>
          <p:nvPr/>
        </p:nvSpPr>
        <p:spPr>
          <a:xfrm>
            <a:off x="7509450" y="6237446"/>
            <a:ext cx="604837" cy="34528"/>
          </a:xfrm>
          <a:prstGeom prst="roundRect">
            <a:avLst>
              <a:gd name="adj" fmla="val 225237"/>
            </a:avLst>
          </a:prstGeom>
          <a:solidFill>
            <a:srgbClr val="552C86"/>
          </a:solidFill>
          <a:ln/>
        </p:spPr>
        <p:txBody>
          <a:bodyPr/>
          <a:lstStyle/>
          <a:p>
            <a:endParaRPr lang="en-IN"/>
          </a:p>
        </p:txBody>
      </p:sp>
      <p:sp>
        <p:nvSpPr>
          <p:cNvPr id="22" name="Shape 19"/>
          <p:cNvSpPr/>
          <p:nvPr/>
        </p:nvSpPr>
        <p:spPr>
          <a:xfrm>
            <a:off x="7120711" y="6060400"/>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23" name="Text 20"/>
          <p:cNvSpPr/>
          <p:nvPr/>
        </p:nvSpPr>
        <p:spPr>
          <a:xfrm>
            <a:off x="7229415" y="6125170"/>
            <a:ext cx="171331"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4</a:t>
            </a:r>
            <a:endParaRPr lang="en-US" sz="2041" dirty="0"/>
          </a:p>
        </p:txBody>
      </p:sp>
      <p:sp>
        <p:nvSpPr>
          <p:cNvPr id="24" name="Text 21"/>
          <p:cNvSpPr/>
          <p:nvPr/>
        </p:nvSpPr>
        <p:spPr>
          <a:xfrm>
            <a:off x="8265557" y="6038850"/>
            <a:ext cx="4332843" cy="539829"/>
          </a:xfrm>
          <a:prstGeom prst="rect">
            <a:avLst/>
          </a:prstGeom>
          <a:noFill/>
          <a:ln/>
        </p:spPr>
        <p:txBody>
          <a:bodyPr wrap="squar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Natural Language Processing (NLP)</a:t>
            </a:r>
            <a:endParaRPr lang="en-US" sz="1701" dirty="0"/>
          </a:p>
        </p:txBody>
      </p:sp>
      <p:sp>
        <p:nvSpPr>
          <p:cNvPr id="25" name="Text 22"/>
          <p:cNvSpPr/>
          <p:nvPr/>
        </p:nvSpPr>
        <p:spPr>
          <a:xfrm>
            <a:off x="8333958" y="6364446"/>
            <a:ext cx="3769757" cy="1659493"/>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NLP techniques are applied to prepare the data for sentiment analysis. This involves language processing, stemming, or lemmatization, depending on the language of the comments, to standardize the textual data and extract meaningful insights.</a:t>
            </a:r>
            <a:endParaRPr lang="en-US" sz="1361" dirty="0"/>
          </a:p>
        </p:txBody>
      </p:sp>
      <p:sp>
        <p:nvSpPr>
          <p:cNvPr id="26" name="Shape 23"/>
          <p:cNvSpPr/>
          <p:nvPr/>
        </p:nvSpPr>
        <p:spPr>
          <a:xfrm>
            <a:off x="6515874" y="7647980"/>
            <a:ext cx="604837" cy="34528"/>
          </a:xfrm>
          <a:prstGeom prst="roundRect">
            <a:avLst>
              <a:gd name="adj" fmla="val 225237"/>
            </a:avLst>
          </a:prstGeom>
          <a:solidFill>
            <a:srgbClr val="552C86"/>
          </a:solidFill>
          <a:ln/>
        </p:spPr>
        <p:txBody>
          <a:bodyPr/>
          <a:lstStyle/>
          <a:p>
            <a:endParaRPr lang="en-IN"/>
          </a:p>
        </p:txBody>
      </p:sp>
      <p:sp>
        <p:nvSpPr>
          <p:cNvPr id="27" name="Shape 24"/>
          <p:cNvSpPr/>
          <p:nvPr/>
        </p:nvSpPr>
        <p:spPr>
          <a:xfrm>
            <a:off x="7120711" y="7470934"/>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28" name="Text 25"/>
          <p:cNvSpPr/>
          <p:nvPr/>
        </p:nvSpPr>
        <p:spPr>
          <a:xfrm>
            <a:off x="7241679" y="7535704"/>
            <a:ext cx="146804"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5</a:t>
            </a:r>
            <a:endParaRPr lang="en-US" sz="2041" dirty="0"/>
          </a:p>
        </p:txBody>
      </p:sp>
      <p:sp>
        <p:nvSpPr>
          <p:cNvPr id="29" name="Text 26"/>
          <p:cNvSpPr/>
          <p:nvPr/>
        </p:nvSpPr>
        <p:spPr>
          <a:xfrm>
            <a:off x="4159806" y="7449383"/>
            <a:ext cx="2204799"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rPr>
              <a:t>Topic Modelling and Topic Classification</a:t>
            </a:r>
            <a:endParaRPr lang="en-US" sz="1701" dirty="0"/>
          </a:p>
        </p:txBody>
      </p:sp>
      <p:sp>
        <p:nvSpPr>
          <p:cNvPr id="30" name="Text 27"/>
          <p:cNvSpPr/>
          <p:nvPr/>
        </p:nvSpPr>
        <p:spPr>
          <a:xfrm>
            <a:off x="2594967" y="7822883"/>
            <a:ext cx="3769638" cy="1382911"/>
          </a:xfrm>
          <a:prstGeom prst="rect">
            <a:avLst/>
          </a:prstGeom>
          <a:noFill/>
          <a:ln/>
        </p:spPr>
        <p:txBody>
          <a:bodyPr wrap="square" rtlCol="0" anchor="t"/>
          <a:lstStyle/>
          <a:p>
            <a:pPr marL="0" indent="0" algn="r">
              <a:lnSpc>
                <a:spcPts val="2177"/>
              </a:lnSpc>
              <a:buNone/>
            </a:pPr>
            <a:endParaRPr lang="en-US" sz="1361" dirty="0"/>
          </a:p>
        </p:txBody>
      </p:sp>
      <p:pic>
        <p:nvPicPr>
          <p:cNvPr id="31" name="Picture 30">
            <a:extLst>
              <a:ext uri="{FF2B5EF4-FFF2-40B4-BE49-F238E27FC236}">
                <a16:creationId xmlns:a16="http://schemas.microsoft.com/office/drawing/2014/main" id="{79CACB20-1062-88C8-1B0B-6D06E24C1145}"/>
              </a:ext>
            </a:extLst>
          </p:cNvPr>
          <p:cNvPicPr>
            <a:picLocks noChangeAspect="1"/>
          </p:cNvPicPr>
          <p:nvPr/>
        </p:nvPicPr>
        <p:blipFill>
          <a:blip r:embed="rId4"/>
          <a:stretch>
            <a:fillRect/>
          </a:stretch>
        </p:blipFill>
        <p:spPr>
          <a:xfrm>
            <a:off x="38241" y="1979626"/>
            <a:ext cx="4121565" cy="50917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B934442-B4E6-F940-D003-248E35EDBAE4}"/>
              </a:ext>
            </a:extLst>
          </p:cNvPr>
          <p:cNvSpPr/>
          <p:nvPr/>
        </p:nvSpPr>
        <p:spPr>
          <a:xfrm>
            <a:off x="0" y="0"/>
            <a:ext cx="14630400" cy="8229600"/>
          </a:xfrm>
          <a:prstGeom prst="rect">
            <a:avLst/>
          </a:prstGeom>
          <a:solidFill>
            <a:srgbClr val="0D0A2C">
              <a:alpha val="75000"/>
            </a:srgbClr>
          </a:solidFill>
          <a:ln/>
        </p:spPr>
        <p:txBody>
          <a:bodyPr/>
          <a:lstStyle/>
          <a:p>
            <a:endParaRPr lang="en-IN" dirty="0"/>
          </a:p>
        </p:txBody>
      </p:sp>
      <p:sp>
        <p:nvSpPr>
          <p:cNvPr id="3" name="TextBox 2">
            <a:extLst>
              <a:ext uri="{FF2B5EF4-FFF2-40B4-BE49-F238E27FC236}">
                <a16:creationId xmlns:a16="http://schemas.microsoft.com/office/drawing/2014/main" id="{469C9FBC-288D-F91D-BAF2-E396C2E8F349}"/>
              </a:ext>
            </a:extLst>
          </p:cNvPr>
          <p:cNvSpPr txBox="1"/>
          <p:nvPr/>
        </p:nvSpPr>
        <p:spPr>
          <a:xfrm>
            <a:off x="2577507" y="535084"/>
            <a:ext cx="7543800" cy="1323439"/>
          </a:xfrm>
          <a:prstGeom prst="rect">
            <a:avLst/>
          </a:prstGeom>
          <a:noFill/>
        </p:spPr>
        <p:txBody>
          <a:bodyPr wrap="square" rtlCol="0">
            <a:spAutoFit/>
          </a:bodyPr>
          <a:lstStyle/>
          <a:p>
            <a:pPr algn="ctr"/>
            <a:r>
              <a:rPr lang="en-CA" sz="4400" b="1" dirty="0">
                <a:solidFill>
                  <a:schemeClr val="bg1"/>
                </a:solidFill>
              </a:rPr>
              <a:t>Data Collection</a:t>
            </a:r>
            <a:endParaRPr lang="en-IN" sz="4400" b="1" dirty="0">
              <a:solidFill>
                <a:schemeClr val="bg1"/>
              </a:solidFill>
            </a:endParaRPr>
          </a:p>
          <a:p>
            <a:pPr algn="ctr"/>
            <a:endParaRPr lang="en-IN" sz="3600" b="1" dirty="0">
              <a:solidFill>
                <a:schemeClr val="bg1"/>
              </a:solidFill>
            </a:endParaRPr>
          </a:p>
        </p:txBody>
      </p:sp>
      <p:sp>
        <p:nvSpPr>
          <p:cNvPr id="11" name="TextBox 10">
            <a:extLst>
              <a:ext uri="{FF2B5EF4-FFF2-40B4-BE49-F238E27FC236}">
                <a16:creationId xmlns:a16="http://schemas.microsoft.com/office/drawing/2014/main" id="{00D11D11-A1F6-0BE7-A372-1E668114721C}"/>
              </a:ext>
            </a:extLst>
          </p:cNvPr>
          <p:cNvSpPr txBox="1"/>
          <p:nvPr/>
        </p:nvSpPr>
        <p:spPr>
          <a:xfrm>
            <a:off x="697034" y="2270039"/>
            <a:ext cx="8081319"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Subreddit Selection</a:t>
            </a:r>
          </a:p>
          <a:p>
            <a:pPr marL="742950" lvl="1" indent="-285750">
              <a:buFont typeface="Arial" panose="020B0604020202020204" pitchFamily="34" charset="0"/>
              <a:buChar char="•"/>
            </a:pPr>
            <a:r>
              <a:rPr lang="en-US" sz="2000" dirty="0">
                <a:solidFill>
                  <a:schemeClr val="bg1"/>
                </a:solidFill>
              </a:rPr>
              <a:t>Smaller fandoms for more fan interaction</a:t>
            </a:r>
          </a:p>
          <a:p>
            <a:pPr marL="742950" lvl="1" indent="-285750">
              <a:buFont typeface="Arial" panose="020B0604020202020204" pitchFamily="34" charset="0"/>
              <a:buChar char="•"/>
            </a:pPr>
            <a:r>
              <a:rPr lang="en-US" sz="2000" dirty="0">
                <a:solidFill>
                  <a:schemeClr val="bg1"/>
                </a:solidFill>
              </a:rPr>
              <a:t>Subreddits Used: SF9, EXO, Red Velvet, Twice, Super Junior</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Data Collection:</a:t>
            </a:r>
          </a:p>
          <a:p>
            <a:pPr marL="742950" lvl="1" indent="-285750">
              <a:buFont typeface="Arial" panose="020B0604020202020204" pitchFamily="34" charset="0"/>
              <a:buChar char="•"/>
            </a:pPr>
            <a:r>
              <a:rPr lang="en-US" sz="2000" dirty="0">
                <a:solidFill>
                  <a:schemeClr val="bg1"/>
                </a:solidFill>
              </a:rPr>
              <a:t>Using PRAW for data collection</a:t>
            </a:r>
          </a:p>
          <a:p>
            <a:pPr marL="742950" lvl="1" indent="-285750">
              <a:buFont typeface="Arial" panose="020B0604020202020204" pitchFamily="34" charset="0"/>
              <a:buChar char="•"/>
            </a:pPr>
            <a:r>
              <a:rPr lang="en-US" sz="2000" dirty="0">
                <a:solidFill>
                  <a:schemeClr val="bg1"/>
                </a:solidFill>
              </a:rPr>
              <a:t>Filtered and Unfiltered data for all subreddits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Filtering:</a:t>
            </a:r>
          </a:p>
          <a:p>
            <a:pPr marL="742950" lvl="1" indent="-285750">
              <a:buFont typeface="Arial" panose="020B0604020202020204" pitchFamily="34" charset="0"/>
              <a:buChar char="•"/>
            </a:pPr>
            <a:r>
              <a:rPr lang="en-US" sz="2000" dirty="0">
                <a:solidFill>
                  <a:schemeClr val="bg1"/>
                </a:solidFill>
              </a:rPr>
              <a:t>Filtered using the keyword list from last year</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Manual Labeling:</a:t>
            </a:r>
          </a:p>
          <a:p>
            <a:pPr marL="742950" lvl="1" indent="-285750">
              <a:buFont typeface="Arial" panose="020B0604020202020204" pitchFamily="34" charset="0"/>
              <a:buChar char="•"/>
            </a:pPr>
            <a:r>
              <a:rPr lang="en-US" sz="2000" dirty="0">
                <a:solidFill>
                  <a:schemeClr val="bg1"/>
                </a:solidFill>
              </a:rPr>
              <a:t>Chose SF9 for manual labeling</a:t>
            </a:r>
          </a:p>
          <a:p>
            <a:pPr marL="742950" lvl="1" indent="-285750">
              <a:buFont typeface="Arial" panose="020B0604020202020204" pitchFamily="34" charset="0"/>
              <a:buChar char="•"/>
            </a:pPr>
            <a:r>
              <a:rPr lang="en-US" sz="2000" dirty="0">
                <a:solidFill>
                  <a:schemeClr val="bg1"/>
                </a:solidFill>
              </a:rPr>
              <a:t>Categories: Emotional, Informational, Appraisal, Instrumental</a:t>
            </a:r>
          </a:p>
        </p:txBody>
      </p:sp>
      <p:pic>
        <p:nvPicPr>
          <p:cNvPr id="1026" name="Picture 2" descr="3. Types of social support. | Download Scientific Diagram">
            <a:extLst>
              <a:ext uri="{FF2B5EF4-FFF2-40B4-BE49-F238E27FC236}">
                <a16:creationId xmlns:a16="http://schemas.microsoft.com/office/drawing/2014/main" id="{807B3588-5708-9248-C89E-2BC97AC79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5199" y="1558356"/>
            <a:ext cx="6141322" cy="495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84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B934442-B4E6-F940-D003-248E35EDBAE4}"/>
              </a:ext>
            </a:extLst>
          </p:cNvPr>
          <p:cNvSpPr/>
          <p:nvPr/>
        </p:nvSpPr>
        <p:spPr>
          <a:xfrm>
            <a:off x="-641446" y="18456"/>
            <a:ext cx="15490209" cy="8229600"/>
          </a:xfrm>
          <a:prstGeom prst="rect">
            <a:avLst/>
          </a:prstGeom>
          <a:solidFill>
            <a:srgbClr val="0D0A2C">
              <a:alpha val="75000"/>
            </a:srgbClr>
          </a:solidFill>
          <a:ln/>
        </p:spPr>
        <p:txBody>
          <a:bodyPr/>
          <a:lstStyle/>
          <a:p>
            <a:endParaRPr lang="en-IN" dirty="0"/>
          </a:p>
        </p:txBody>
      </p:sp>
      <p:sp>
        <p:nvSpPr>
          <p:cNvPr id="3" name="TextBox 2">
            <a:extLst>
              <a:ext uri="{FF2B5EF4-FFF2-40B4-BE49-F238E27FC236}">
                <a16:creationId xmlns:a16="http://schemas.microsoft.com/office/drawing/2014/main" id="{469C9FBC-288D-F91D-BAF2-E396C2E8F349}"/>
              </a:ext>
            </a:extLst>
          </p:cNvPr>
          <p:cNvSpPr txBox="1"/>
          <p:nvPr/>
        </p:nvSpPr>
        <p:spPr>
          <a:xfrm>
            <a:off x="2718943" y="270771"/>
            <a:ext cx="7543800" cy="1200329"/>
          </a:xfrm>
          <a:prstGeom prst="rect">
            <a:avLst/>
          </a:prstGeom>
          <a:noFill/>
        </p:spPr>
        <p:txBody>
          <a:bodyPr wrap="square" rtlCol="0">
            <a:spAutoFit/>
          </a:bodyPr>
          <a:lstStyle/>
          <a:p>
            <a:pPr algn="ctr"/>
            <a:r>
              <a:rPr lang="en-CA" sz="3600" b="1" dirty="0">
                <a:solidFill>
                  <a:schemeClr val="bg1"/>
                </a:solidFill>
              </a:rPr>
              <a:t>New Data Collection</a:t>
            </a:r>
            <a:endParaRPr lang="en-IN" sz="3600" b="1" dirty="0">
              <a:solidFill>
                <a:schemeClr val="bg1"/>
              </a:solidFill>
            </a:endParaRPr>
          </a:p>
          <a:p>
            <a:pPr algn="ctr"/>
            <a:endParaRPr lang="en-IN" sz="3600" b="1" dirty="0">
              <a:solidFill>
                <a:schemeClr val="bg1"/>
              </a:solidFill>
            </a:endParaRPr>
          </a:p>
        </p:txBody>
      </p:sp>
      <p:sp>
        <p:nvSpPr>
          <p:cNvPr id="5" name="TextBox 4">
            <a:extLst>
              <a:ext uri="{FF2B5EF4-FFF2-40B4-BE49-F238E27FC236}">
                <a16:creationId xmlns:a16="http://schemas.microsoft.com/office/drawing/2014/main" id="{546FB0D6-D0EC-F61D-A62D-26BD15131D79}"/>
              </a:ext>
            </a:extLst>
          </p:cNvPr>
          <p:cNvSpPr txBox="1"/>
          <p:nvPr/>
        </p:nvSpPr>
        <p:spPr>
          <a:xfrm>
            <a:off x="373527" y="821538"/>
            <a:ext cx="1449884" cy="461665"/>
          </a:xfrm>
          <a:prstGeom prst="rect">
            <a:avLst/>
          </a:prstGeom>
          <a:noFill/>
        </p:spPr>
        <p:txBody>
          <a:bodyPr wrap="none" rtlCol="0">
            <a:spAutoFit/>
          </a:bodyPr>
          <a:lstStyle/>
          <a:p>
            <a:r>
              <a:rPr lang="en-US" sz="2400" dirty="0">
                <a:solidFill>
                  <a:schemeClr val="bg1"/>
                </a:solidFill>
              </a:rPr>
              <a:t>Unfiltered</a:t>
            </a:r>
            <a:endParaRPr lang="en-US" dirty="0">
              <a:solidFill>
                <a:schemeClr val="bg1"/>
              </a:solidFill>
            </a:endParaRPr>
          </a:p>
        </p:txBody>
      </p:sp>
      <p:sp>
        <p:nvSpPr>
          <p:cNvPr id="7" name="TextBox 6">
            <a:extLst>
              <a:ext uri="{FF2B5EF4-FFF2-40B4-BE49-F238E27FC236}">
                <a16:creationId xmlns:a16="http://schemas.microsoft.com/office/drawing/2014/main" id="{6DA0ECF4-F779-D639-2816-9623D80048CB}"/>
              </a:ext>
            </a:extLst>
          </p:cNvPr>
          <p:cNvSpPr txBox="1"/>
          <p:nvPr/>
        </p:nvSpPr>
        <p:spPr>
          <a:xfrm>
            <a:off x="9144377" y="1356767"/>
            <a:ext cx="2948051" cy="461665"/>
          </a:xfrm>
          <a:prstGeom prst="rect">
            <a:avLst/>
          </a:prstGeom>
          <a:noFill/>
        </p:spPr>
        <p:txBody>
          <a:bodyPr wrap="none" rtlCol="0">
            <a:spAutoFit/>
          </a:bodyPr>
          <a:lstStyle/>
          <a:p>
            <a:r>
              <a:rPr lang="en-US" sz="2400" dirty="0">
                <a:solidFill>
                  <a:schemeClr val="bg1"/>
                </a:solidFill>
              </a:rPr>
              <a:t>Keyword Filtered Data</a:t>
            </a:r>
            <a:endParaRPr lang="en-US" dirty="0">
              <a:solidFill>
                <a:schemeClr val="bg1"/>
              </a:solidFill>
            </a:endParaRPr>
          </a:p>
        </p:txBody>
      </p:sp>
      <p:sp>
        <p:nvSpPr>
          <p:cNvPr id="9" name="TextBox 8">
            <a:extLst>
              <a:ext uri="{FF2B5EF4-FFF2-40B4-BE49-F238E27FC236}">
                <a16:creationId xmlns:a16="http://schemas.microsoft.com/office/drawing/2014/main" id="{881BD3E3-8524-671F-6AA7-CC15D33FBDBE}"/>
              </a:ext>
            </a:extLst>
          </p:cNvPr>
          <p:cNvSpPr txBox="1"/>
          <p:nvPr/>
        </p:nvSpPr>
        <p:spPr>
          <a:xfrm>
            <a:off x="373527" y="4584339"/>
            <a:ext cx="2088072" cy="461665"/>
          </a:xfrm>
          <a:prstGeom prst="rect">
            <a:avLst/>
          </a:prstGeom>
          <a:noFill/>
        </p:spPr>
        <p:txBody>
          <a:bodyPr wrap="none" rtlCol="0">
            <a:spAutoFit/>
          </a:bodyPr>
          <a:lstStyle/>
          <a:p>
            <a:r>
              <a:rPr lang="en-US" sz="2400" dirty="0">
                <a:solidFill>
                  <a:schemeClr val="bg1"/>
                </a:solidFill>
              </a:rPr>
              <a:t>English Filtered</a:t>
            </a:r>
            <a:endParaRPr lang="en-US" dirty="0">
              <a:solidFill>
                <a:schemeClr val="bg1"/>
              </a:solidFill>
            </a:endParaRPr>
          </a:p>
        </p:txBody>
      </p:sp>
      <p:pic>
        <p:nvPicPr>
          <p:cNvPr id="4" name="Picture 3">
            <a:extLst>
              <a:ext uri="{FF2B5EF4-FFF2-40B4-BE49-F238E27FC236}">
                <a16:creationId xmlns:a16="http://schemas.microsoft.com/office/drawing/2014/main" id="{9F1BEEA2-A05A-3183-18A9-135F041EA6C9}"/>
              </a:ext>
            </a:extLst>
          </p:cNvPr>
          <p:cNvPicPr>
            <a:picLocks noChangeAspect="1"/>
          </p:cNvPicPr>
          <p:nvPr/>
        </p:nvPicPr>
        <p:blipFill>
          <a:blip r:embed="rId2"/>
          <a:stretch>
            <a:fillRect/>
          </a:stretch>
        </p:blipFill>
        <p:spPr>
          <a:xfrm>
            <a:off x="373527" y="1283203"/>
            <a:ext cx="6986928" cy="3325208"/>
          </a:xfrm>
          <a:prstGeom prst="rect">
            <a:avLst/>
          </a:prstGeom>
        </p:spPr>
      </p:pic>
      <p:pic>
        <p:nvPicPr>
          <p:cNvPr id="11" name="Picture 10">
            <a:extLst>
              <a:ext uri="{FF2B5EF4-FFF2-40B4-BE49-F238E27FC236}">
                <a16:creationId xmlns:a16="http://schemas.microsoft.com/office/drawing/2014/main" id="{8AF3CAA5-9786-E11B-8500-C4C85B2E122A}"/>
              </a:ext>
            </a:extLst>
          </p:cNvPr>
          <p:cNvPicPr>
            <a:picLocks noChangeAspect="1"/>
          </p:cNvPicPr>
          <p:nvPr/>
        </p:nvPicPr>
        <p:blipFill>
          <a:blip r:embed="rId3"/>
          <a:stretch>
            <a:fillRect/>
          </a:stretch>
        </p:blipFill>
        <p:spPr>
          <a:xfrm>
            <a:off x="373527" y="5035109"/>
            <a:ext cx="6986928" cy="3189212"/>
          </a:xfrm>
          <a:prstGeom prst="rect">
            <a:avLst/>
          </a:prstGeom>
        </p:spPr>
      </p:pic>
      <p:pic>
        <p:nvPicPr>
          <p:cNvPr id="12" name="Picture 11">
            <a:extLst>
              <a:ext uri="{FF2B5EF4-FFF2-40B4-BE49-F238E27FC236}">
                <a16:creationId xmlns:a16="http://schemas.microsoft.com/office/drawing/2014/main" id="{36D79A63-9842-B06C-1870-83B4F347BFBF}"/>
              </a:ext>
            </a:extLst>
          </p:cNvPr>
          <p:cNvPicPr>
            <a:picLocks noChangeAspect="1"/>
          </p:cNvPicPr>
          <p:nvPr/>
        </p:nvPicPr>
        <p:blipFill>
          <a:blip r:embed="rId4"/>
          <a:stretch>
            <a:fillRect/>
          </a:stretch>
        </p:blipFill>
        <p:spPr>
          <a:xfrm>
            <a:off x="7462618" y="2718841"/>
            <a:ext cx="7167781" cy="2494604"/>
          </a:xfrm>
          <a:prstGeom prst="rect">
            <a:avLst/>
          </a:prstGeom>
        </p:spPr>
      </p:pic>
    </p:spTree>
    <p:extLst>
      <p:ext uri="{BB962C8B-B14F-4D97-AF65-F5344CB8AC3E}">
        <p14:creationId xmlns:p14="http://schemas.microsoft.com/office/powerpoint/2010/main" val="346412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45288"/>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1200329"/>
          </a:xfrm>
          <a:prstGeom prst="rect">
            <a:avLst/>
          </a:prstGeom>
          <a:noFill/>
        </p:spPr>
        <p:txBody>
          <a:bodyPr wrap="square" rtlCol="0">
            <a:spAutoFit/>
          </a:bodyPr>
          <a:lstStyle/>
          <a:p>
            <a:pPr algn="ctr"/>
            <a:r>
              <a:rPr lang="en-US" sz="3600" b="1" dirty="0">
                <a:solidFill>
                  <a:schemeClr val="bg1"/>
                </a:solidFill>
              </a:rPr>
              <a:t>Data Pre-Processing</a:t>
            </a:r>
            <a:endParaRPr lang="en-IN" sz="3600" b="1" dirty="0">
              <a:solidFill>
                <a:schemeClr val="bg1"/>
              </a:solidFill>
            </a:endParaRPr>
          </a:p>
          <a:p>
            <a:pPr algn="ctr"/>
            <a:endParaRPr lang="en-IN" sz="3600" b="1" dirty="0">
              <a:solidFill>
                <a:schemeClr val="bg1"/>
              </a:solidFill>
            </a:endParaRPr>
          </a:p>
        </p:txBody>
      </p:sp>
      <p:sp>
        <p:nvSpPr>
          <p:cNvPr id="12" name="TextBox 11">
            <a:extLst>
              <a:ext uri="{FF2B5EF4-FFF2-40B4-BE49-F238E27FC236}">
                <a16:creationId xmlns:a16="http://schemas.microsoft.com/office/drawing/2014/main" id="{1D31A971-276E-9164-DA17-D78EC17296C2}"/>
              </a:ext>
            </a:extLst>
          </p:cNvPr>
          <p:cNvSpPr txBox="1"/>
          <p:nvPr/>
        </p:nvSpPr>
        <p:spPr>
          <a:xfrm>
            <a:off x="8191560" y="5234779"/>
            <a:ext cx="6614160" cy="1754326"/>
          </a:xfrm>
          <a:prstGeom prst="rect">
            <a:avLst/>
          </a:prstGeom>
          <a:noFill/>
        </p:spPr>
        <p:txBody>
          <a:bodyPr wrap="square" rtlCol="0">
            <a:spAutoFit/>
          </a:bodyPr>
          <a:lstStyle/>
          <a:p>
            <a:pPr marL="342900" indent="-342900">
              <a:buAutoNum type="arabicPeriod"/>
            </a:pPr>
            <a:r>
              <a:rPr lang="en-US" dirty="0">
                <a:solidFill>
                  <a:schemeClr val="bg1"/>
                </a:solidFill>
              </a:rPr>
              <a:t>Removing Special characters(like *,^ etc.) </a:t>
            </a:r>
          </a:p>
          <a:p>
            <a:pPr marL="342900" indent="-342900">
              <a:buAutoNum type="arabicPeriod"/>
            </a:pPr>
            <a:r>
              <a:rPr lang="en-US" dirty="0">
                <a:solidFill>
                  <a:schemeClr val="bg1"/>
                </a:solidFill>
              </a:rPr>
              <a:t>Lowering case </a:t>
            </a:r>
          </a:p>
          <a:p>
            <a:pPr marL="342900" indent="-342900">
              <a:buAutoNum type="arabicPeriod"/>
            </a:pPr>
            <a:r>
              <a:rPr lang="en-US" dirty="0">
                <a:solidFill>
                  <a:schemeClr val="bg1"/>
                </a:solidFill>
              </a:rPr>
              <a:t>Remove Stopwords</a:t>
            </a:r>
          </a:p>
          <a:p>
            <a:pPr marL="342900" indent="-342900">
              <a:buAutoNum type="arabicPeriod"/>
            </a:pPr>
            <a:r>
              <a:rPr lang="en-US" dirty="0">
                <a:solidFill>
                  <a:schemeClr val="bg1"/>
                </a:solidFill>
              </a:rPr>
              <a:t>Tokenization(Convert sentences to tokens or words)</a:t>
            </a:r>
          </a:p>
          <a:p>
            <a:pPr marL="342900" indent="-342900">
              <a:buAutoNum type="arabicPeriod"/>
            </a:pPr>
            <a:r>
              <a:rPr lang="en-US" dirty="0">
                <a:solidFill>
                  <a:schemeClr val="bg1"/>
                </a:solidFill>
              </a:rPr>
              <a:t>Lemmatization( Convert word to root form and compare with vocabulary)</a:t>
            </a:r>
          </a:p>
        </p:txBody>
      </p:sp>
      <p:pic>
        <p:nvPicPr>
          <p:cNvPr id="6" name="Picture 5">
            <a:extLst>
              <a:ext uri="{FF2B5EF4-FFF2-40B4-BE49-F238E27FC236}">
                <a16:creationId xmlns:a16="http://schemas.microsoft.com/office/drawing/2014/main" id="{9183D881-4BCB-AE88-AA58-A07A78621665}"/>
              </a:ext>
            </a:extLst>
          </p:cNvPr>
          <p:cNvPicPr>
            <a:picLocks noChangeAspect="1"/>
          </p:cNvPicPr>
          <p:nvPr/>
        </p:nvPicPr>
        <p:blipFill>
          <a:blip r:embed="rId4"/>
          <a:stretch>
            <a:fillRect/>
          </a:stretch>
        </p:blipFill>
        <p:spPr>
          <a:xfrm>
            <a:off x="885067" y="1547038"/>
            <a:ext cx="10961190" cy="3461690"/>
          </a:xfrm>
          <a:prstGeom prst="rect">
            <a:avLst/>
          </a:prstGeom>
        </p:spPr>
      </p:pic>
    </p:spTree>
    <p:extLst>
      <p:ext uri="{BB962C8B-B14F-4D97-AF65-F5344CB8AC3E}">
        <p14:creationId xmlns:p14="http://schemas.microsoft.com/office/powerpoint/2010/main" val="394120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9182" y="379583"/>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1046480" y="657084"/>
            <a:ext cx="12201287" cy="1289685"/>
          </a:xfrm>
          <a:prstGeom prst="rect">
            <a:avLst/>
          </a:prstGeom>
          <a:noFill/>
          <a:ln/>
        </p:spPr>
        <p:txBody>
          <a:bodyPr wrap="square" rtlCol="0" anchor="t"/>
          <a:lstStyle/>
          <a:p>
            <a:pPr marL="0" indent="0">
              <a:lnSpc>
                <a:spcPts val="5078"/>
              </a:lnSpc>
              <a:buNone/>
            </a:pPr>
            <a:r>
              <a:rPr lang="en-US" sz="4063" dirty="0">
                <a:solidFill>
                  <a:srgbClr val="F2F0F4"/>
                </a:solidFill>
                <a:latin typeface="Montserrat" pitchFamily="34" charset="0"/>
                <a:ea typeface="Montserrat" pitchFamily="34" charset="-122"/>
                <a:cs typeface="Montserrat" pitchFamily="34" charset="-120"/>
              </a:rPr>
              <a:t>Text Representation: Mapping Words to Meaningful Vectors</a:t>
            </a:r>
            <a:endParaRPr lang="en-US" sz="4063" dirty="0"/>
          </a:p>
        </p:txBody>
      </p:sp>
      <p:sp>
        <p:nvSpPr>
          <p:cNvPr id="6" name="Shape 2"/>
          <p:cNvSpPr/>
          <p:nvPr/>
        </p:nvSpPr>
        <p:spPr>
          <a:xfrm>
            <a:off x="603422" y="2977402"/>
            <a:ext cx="4121958" cy="4872615"/>
          </a:xfrm>
          <a:prstGeom prst="roundRect">
            <a:avLst>
              <a:gd name="adj" fmla="val 2416"/>
            </a:avLst>
          </a:prstGeom>
          <a:solidFill>
            <a:srgbClr val="3C136D"/>
          </a:solidFill>
          <a:ln w="7620">
            <a:solidFill>
              <a:srgbClr val="552C86"/>
            </a:solidFill>
            <a:prstDash val="solid"/>
          </a:ln>
        </p:spPr>
        <p:txBody>
          <a:bodyPr/>
          <a:lstStyle/>
          <a:p>
            <a:endParaRPr lang="en-IN"/>
          </a:p>
        </p:txBody>
      </p:sp>
      <p:sp>
        <p:nvSpPr>
          <p:cNvPr id="7" name="Text 3"/>
          <p:cNvSpPr/>
          <p:nvPr/>
        </p:nvSpPr>
        <p:spPr>
          <a:xfrm>
            <a:off x="753967" y="3188811"/>
            <a:ext cx="2579608" cy="322421"/>
          </a:xfrm>
          <a:prstGeom prst="rect">
            <a:avLst/>
          </a:prstGeom>
          <a:noFill/>
          <a:ln/>
        </p:spPr>
        <p:txBody>
          <a:bodyPr wrap="none" rtlCol="0" anchor="t"/>
          <a:lstStyle/>
          <a:p>
            <a:pPr marL="0" indent="0">
              <a:lnSpc>
                <a:spcPts val="2539"/>
              </a:lnSpc>
              <a:buNone/>
            </a:pPr>
            <a:r>
              <a:rPr lang="en-US" sz="2031" dirty="0">
                <a:solidFill>
                  <a:srgbClr val="DCD7E5"/>
                </a:solidFill>
                <a:latin typeface="Montserrat" pitchFamily="34" charset="0"/>
              </a:rPr>
              <a:t>TF-IDF</a:t>
            </a:r>
          </a:p>
        </p:txBody>
      </p:sp>
      <p:sp>
        <p:nvSpPr>
          <p:cNvPr id="8" name="Text 4"/>
          <p:cNvSpPr/>
          <p:nvPr/>
        </p:nvSpPr>
        <p:spPr>
          <a:xfrm>
            <a:off x="753967" y="3652361"/>
            <a:ext cx="3582856" cy="2970371"/>
          </a:xfrm>
          <a:prstGeom prst="rect">
            <a:avLst/>
          </a:prstGeom>
          <a:noFill/>
          <a:ln/>
        </p:spPr>
        <p:txBody>
          <a:bodyPr wrap="square" rtlCol="0" anchor="t"/>
          <a:lstStyle/>
          <a:p>
            <a:pPr marL="0" indent="0">
              <a:lnSpc>
                <a:spcPts val="2600"/>
              </a:lnSpc>
              <a:buNone/>
            </a:pPr>
            <a:r>
              <a:rPr lang="en-US" sz="1625" dirty="0">
                <a:solidFill>
                  <a:srgbClr val="DCD7E5"/>
                </a:solidFill>
                <a:latin typeface="Heebo" pitchFamily="34" charset="0"/>
                <a:cs typeface="Heebo" pitchFamily="34" charset="-120"/>
              </a:rPr>
              <a:t>The Term Frequency-Inverse Document Frequency (TF-IDF) technique is used to calculate the importance of words within the dataset. This weighting scheme considers the frequency of words in each comment and their overall presence across the entire dataset. Words that appear frequently in a particular comment but are relatively rare across the corpus are deemed more significant.</a:t>
            </a:r>
          </a:p>
        </p:txBody>
      </p:sp>
      <p:sp>
        <p:nvSpPr>
          <p:cNvPr id="9" name="Shape 5"/>
          <p:cNvSpPr/>
          <p:nvPr/>
        </p:nvSpPr>
        <p:spPr>
          <a:xfrm>
            <a:off x="8334893" y="2962490"/>
            <a:ext cx="4660940" cy="4104830"/>
          </a:xfrm>
          <a:prstGeom prst="roundRect">
            <a:avLst>
              <a:gd name="adj" fmla="val 2416"/>
            </a:avLst>
          </a:prstGeom>
          <a:solidFill>
            <a:srgbClr val="3C136D"/>
          </a:solidFill>
          <a:ln w="7620">
            <a:solidFill>
              <a:srgbClr val="552C86"/>
            </a:solidFill>
            <a:prstDash val="solid"/>
          </a:ln>
        </p:spPr>
        <p:txBody>
          <a:bodyPr/>
          <a:lstStyle/>
          <a:p>
            <a:endParaRPr lang="en-IN"/>
          </a:p>
        </p:txBody>
      </p:sp>
      <p:sp>
        <p:nvSpPr>
          <p:cNvPr id="10" name="Text 6"/>
          <p:cNvSpPr/>
          <p:nvPr/>
        </p:nvSpPr>
        <p:spPr>
          <a:xfrm>
            <a:off x="8560430" y="3216656"/>
            <a:ext cx="3285826" cy="305117"/>
          </a:xfrm>
          <a:prstGeom prst="rect">
            <a:avLst/>
          </a:prstGeom>
          <a:noFill/>
          <a:ln/>
        </p:spPr>
        <p:txBody>
          <a:bodyPr wrap="none" rtlCol="0" anchor="t"/>
          <a:lstStyle/>
          <a:p>
            <a:pPr>
              <a:lnSpc>
                <a:spcPts val="2539"/>
              </a:lnSpc>
            </a:pPr>
            <a:r>
              <a:rPr lang="en-US" sz="2031" dirty="0">
                <a:solidFill>
                  <a:srgbClr val="DCD7E5"/>
                </a:solidFill>
                <a:latin typeface="Montserrat" pitchFamily="34" charset="0"/>
                <a:ea typeface="Montserrat" pitchFamily="34" charset="-122"/>
                <a:cs typeface="Montserrat" pitchFamily="34" charset="-120"/>
              </a:rPr>
              <a:t>voyage-large-2-instruct</a:t>
            </a:r>
          </a:p>
          <a:p>
            <a:pPr marL="0" indent="0">
              <a:lnSpc>
                <a:spcPts val="2539"/>
              </a:lnSpc>
              <a:buNone/>
            </a:pPr>
            <a:endParaRPr lang="en-US" sz="2031" dirty="0"/>
          </a:p>
        </p:txBody>
      </p:sp>
      <p:sp>
        <p:nvSpPr>
          <p:cNvPr id="11" name="Text 7"/>
          <p:cNvSpPr/>
          <p:nvPr/>
        </p:nvSpPr>
        <p:spPr>
          <a:xfrm>
            <a:off x="8548789" y="3775939"/>
            <a:ext cx="4233148" cy="2970371"/>
          </a:xfrm>
          <a:prstGeom prst="rect">
            <a:avLst/>
          </a:prstGeom>
          <a:noFill/>
          <a:ln/>
        </p:spPr>
        <p:txBody>
          <a:bodyPr wrap="square" rtlCol="0" anchor="t"/>
          <a:lstStyle/>
          <a:p>
            <a:pPr>
              <a:lnSpc>
                <a:spcPts val="2600"/>
              </a:lnSpc>
            </a:pPr>
            <a:r>
              <a:rPr lang="en-US" sz="1625" dirty="0">
                <a:solidFill>
                  <a:srgbClr val="DCD7E5"/>
                </a:solidFill>
                <a:latin typeface="Heebo" pitchFamily="34" charset="0"/>
                <a:cs typeface="Heebo" pitchFamily="34" charset="-120"/>
              </a:rPr>
              <a:t>Instruction-tuned general-purpose embedding model optimized for clustering, classification, and retrieval.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7540" y="124469"/>
            <a:ext cx="14495319"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A313C4D6-447F-8233-F16A-C0F9CCBD4DA2}"/>
              </a:ext>
            </a:extLst>
          </p:cNvPr>
          <p:cNvSpPr txBox="1"/>
          <p:nvPr/>
        </p:nvSpPr>
        <p:spPr>
          <a:xfrm>
            <a:off x="2036618" y="561109"/>
            <a:ext cx="9528334" cy="646331"/>
          </a:xfrm>
          <a:prstGeom prst="rect">
            <a:avLst/>
          </a:prstGeom>
          <a:noFill/>
        </p:spPr>
        <p:txBody>
          <a:bodyPr wrap="square" rtlCol="0">
            <a:spAutoFit/>
          </a:bodyPr>
          <a:lstStyle/>
          <a:p>
            <a:r>
              <a:rPr lang="en-US" sz="3600" b="1" dirty="0">
                <a:solidFill>
                  <a:schemeClr val="bg1"/>
                </a:solidFill>
              </a:rPr>
              <a:t>Topic Modelling:  Unsupervised Learning </a:t>
            </a:r>
            <a:endParaRPr lang="en-IN" sz="3600" b="1" dirty="0">
              <a:solidFill>
                <a:schemeClr val="bg1"/>
              </a:solidFill>
            </a:endParaRPr>
          </a:p>
        </p:txBody>
      </p:sp>
      <p:sp>
        <p:nvSpPr>
          <p:cNvPr id="12" name="TextBox 11">
            <a:extLst>
              <a:ext uri="{FF2B5EF4-FFF2-40B4-BE49-F238E27FC236}">
                <a16:creationId xmlns:a16="http://schemas.microsoft.com/office/drawing/2014/main" id="{1481F96D-5C1F-FEFD-5309-1CF37B5AEE2D}"/>
              </a:ext>
            </a:extLst>
          </p:cNvPr>
          <p:cNvSpPr txBox="1"/>
          <p:nvPr/>
        </p:nvSpPr>
        <p:spPr>
          <a:xfrm>
            <a:off x="398512" y="1412586"/>
            <a:ext cx="13833376" cy="2400657"/>
          </a:xfrm>
          <a:prstGeom prst="rect">
            <a:avLst/>
          </a:prstGeom>
          <a:noFill/>
        </p:spPr>
        <p:txBody>
          <a:bodyPr wrap="square" rtlCol="0">
            <a:spAutoFit/>
          </a:bodyPr>
          <a:lstStyle/>
          <a:p>
            <a:r>
              <a:rPr lang="en-IN" sz="2400" b="1" dirty="0">
                <a:solidFill>
                  <a:srgbClr val="92D050"/>
                </a:solidFill>
                <a:latin typeface="Amasis MT Pro Medium" panose="020F0502020204030204" pitchFamily="18" charset="0"/>
              </a:rPr>
              <a:t>Steps for Topic Modelling</a:t>
            </a:r>
          </a:p>
          <a:p>
            <a:pPr>
              <a:buFont typeface="+mj-lt"/>
              <a:buAutoNum type="arabicPeriod"/>
            </a:pPr>
            <a:r>
              <a:rPr lang="en-IN" b="1" dirty="0">
                <a:solidFill>
                  <a:schemeClr val="bg1"/>
                </a:solidFill>
                <a:latin typeface="Amasis MT Pro Medium" panose="020F0502020204030204" pitchFamily="18" charset="0"/>
              </a:rPr>
              <a:t>Data Preparation</a:t>
            </a:r>
            <a:r>
              <a:rPr lang="en-IN" dirty="0">
                <a:solidFill>
                  <a:schemeClr val="bg1"/>
                </a:solidFill>
                <a:latin typeface="Amasis MT Pro Medium" panose="020F0502020204030204" pitchFamily="18" charset="0"/>
              </a:rPr>
              <a:t>: Load and preprocess the text data.</a:t>
            </a:r>
          </a:p>
          <a:p>
            <a:pPr>
              <a:buFont typeface="+mj-lt"/>
              <a:buAutoNum type="arabicPeriod"/>
            </a:pPr>
            <a:r>
              <a:rPr lang="en-IN" b="1" dirty="0">
                <a:solidFill>
                  <a:schemeClr val="bg1"/>
                </a:solidFill>
                <a:latin typeface="Amasis MT Pro Medium" panose="020F0502020204030204" pitchFamily="18" charset="0"/>
              </a:rPr>
              <a:t>Text Vectorization</a:t>
            </a:r>
            <a:r>
              <a:rPr lang="en-IN" dirty="0">
                <a:solidFill>
                  <a:schemeClr val="bg1"/>
                </a:solidFill>
                <a:latin typeface="Amasis MT Pro Medium" panose="020F0502020204030204" pitchFamily="18" charset="0"/>
              </a:rPr>
              <a:t>: Convert text data into numerical form using TF-IDF and voyage-large-2-instruct</a:t>
            </a:r>
          </a:p>
          <a:p>
            <a:pPr marL="342900" indent="-342900">
              <a:buAutoNum type="arabicPeriod"/>
            </a:pPr>
            <a:r>
              <a:rPr lang="en-IN" b="1" dirty="0">
                <a:solidFill>
                  <a:schemeClr val="bg1"/>
                </a:solidFill>
                <a:latin typeface="Amasis MT Pro Medium" panose="020F0502020204030204" pitchFamily="18" charset="0"/>
              </a:rPr>
              <a:t>Model Training</a:t>
            </a:r>
            <a:r>
              <a:rPr lang="en-IN" dirty="0">
                <a:solidFill>
                  <a:schemeClr val="bg1"/>
                </a:solidFill>
                <a:latin typeface="Amasis MT Pro Medium" panose="020F0502020204030204" pitchFamily="18" charset="0"/>
              </a:rPr>
              <a:t>: Train using Models like LDA, NMF, LSA and </a:t>
            </a:r>
            <a:r>
              <a:rPr lang="en-IN" dirty="0" err="1">
                <a:solidFill>
                  <a:schemeClr val="bg1"/>
                </a:solidFill>
                <a:latin typeface="Amasis MT Pro Medium" panose="020F0502020204030204" pitchFamily="18" charset="0"/>
              </a:rPr>
              <a:t>BERTopic</a:t>
            </a:r>
            <a:endParaRPr lang="en-IN" dirty="0">
              <a:solidFill>
                <a:schemeClr val="bg1"/>
              </a:solidFill>
              <a:latin typeface="Amasis MT Pro Medium" panose="020F0502020204030204" pitchFamily="18" charset="0"/>
            </a:endParaRPr>
          </a:p>
          <a:p>
            <a:r>
              <a:rPr lang="en-IN" b="1" dirty="0">
                <a:solidFill>
                  <a:schemeClr val="bg1"/>
                </a:solidFill>
                <a:latin typeface="Amasis MT Pro Medium" panose="020F0502020204030204" pitchFamily="18" charset="0"/>
              </a:rPr>
              <a:t>4. Visualization of Clusters: Using </a:t>
            </a:r>
            <a:r>
              <a:rPr lang="en-IN" b="1" dirty="0" err="1">
                <a:solidFill>
                  <a:schemeClr val="bg1"/>
                </a:solidFill>
                <a:latin typeface="Amasis MT Pro Medium" panose="020F0502020204030204" pitchFamily="18" charset="0"/>
              </a:rPr>
              <a:t>PyLDAvis</a:t>
            </a:r>
            <a:r>
              <a:rPr lang="en-IN" b="1" dirty="0">
                <a:solidFill>
                  <a:schemeClr val="bg1"/>
                </a:solidFill>
                <a:latin typeface="Amasis MT Pro Medium" panose="020F0502020204030204" pitchFamily="18" charset="0"/>
              </a:rPr>
              <a:t>, Word Cloud and Coherence Score</a:t>
            </a:r>
            <a:endParaRPr lang="en-IN" dirty="0">
              <a:solidFill>
                <a:schemeClr val="bg1"/>
              </a:solidFill>
              <a:latin typeface="Amasis MT Pro Medium" panose="020F0502020204030204" pitchFamily="18" charset="0"/>
            </a:endParaRPr>
          </a:p>
          <a:p>
            <a:r>
              <a:rPr lang="en-IN" b="1" dirty="0">
                <a:solidFill>
                  <a:schemeClr val="bg1"/>
                </a:solidFill>
                <a:latin typeface="Amasis MT Pro Medium" panose="020F0502020204030204" pitchFamily="18" charset="0"/>
              </a:rPr>
              <a:t>6. Top Keywords Extraction</a:t>
            </a:r>
            <a:r>
              <a:rPr lang="en-IN" dirty="0">
                <a:solidFill>
                  <a:schemeClr val="bg1"/>
                </a:solidFill>
                <a:latin typeface="Amasis MT Pro Medium" panose="020F0502020204030204" pitchFamily="18" charset="0"/>
              </a:rPr>
              <a:t>: Extract and visualize top keywords for each topic.</a:t>
            </a:r>
          </a:p>
          <a:p>
            <a:r>
              <a:rPr lang="en-IN" dirty="0">
                <a:solidFill>
                  <a:schemeClr val="bg1"/>
                </a:solidFill>
                <a:latin typeface="Amasis MT Pro Medium" panose="020F0502020204030204" pitchFamily="18" charset="0"/>
              </a:rPr>
              <a:t>    </a:t>
            </a:r>
          </a:p>
          <a:p>
            <a:endParaRPr lang="en-IN" dirty="0"/>
          </a:p>
        </p:txBody>
      </p:sp>
    </p:spTree>
    <p:extLst>
      <p:ext uri="{BB962C8B-B14F-4D97-AF65-F5344CB8AC3E}">
        <p14:creationId xmlns:p14="http://schemas.microsoft.com/office/powerpoint/2010/main" val="303111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4" name="TextBox 13">
            <a:extLst>
              <a:ext uri="{FF2B5EF4-FFF2-40B4-BE49-F238E27FC236}">
                <a16:creationId xmlns:a16="http://schemas.microsoft.com/office/drawing/2014/main" id="{AE1D4878-F6AA-4AF1-DE96-463F9F6A13F0}"/>
              </a:ext>
            </a:extLst>
          </p:cNvPr>
          <p:cNvSpPr txBox="1"/>
          <p:nvPr/>
        </p:nvSpPr>
        <p:spPr>
          <a:xfrm>
            <a:off x="916261" y="760707"/>
            <a:ext cx="3002973" cy="646331"/>
          </a:xfrm>
          <a:prstGeom prst="rect">
            <a:avLst/>
          </a:prstGeom>
          <a:noFill/>
        </p:spPr>
        <p:txBody>
          <a:bodyPr wrap="square" rtlCol="0">
            <a:spAutoFit/>
          </a:bodyPr>
          <a:lstStyle/>
          <a:p>
            <a:r>
              <a:rPr lang="en-US" sz="3600" dirty="0">
                <a:solidFill>
                  <a:srgbClr val="92D050"/>
                </a:solidFill>
              </a:rPr>
              <a:t>Keywords</a:t>
            </a:r>
            <a:endParaRPr lang="en-IN" sz="3600" dirty="0">
              <a:solidFill>
                <a:srgbClr val="92D050"/>
              </a:solidFill>
            </a:endParaRPr>
          </a:p>
        </p:txBody>
      </p:sp>
      <p:pic>
        <p:nvPicPr>
          <p:cNvPr id="4" name="Picture 3">
            <a:extLst>
              <a:ext uri="{FF2B5EF4-FFF2-40B4-BE49-F238E27FC236}">
                <a16:creationId xmlns:a16="http://schemas.microsoft.com/office/drawing/2014/main" id="{81CCD24A-0778-6CDD-B258-CD52FDF85871}"/>
              </a:ext>
            </a:extLst>
          </p:cNvPr>
          <p:cNvPicPr>
            <a:picLocks noChangeAspect="1"/>
          </p:cNvPicPr>
          <p:nvPr/>
        </p:nvPicPr>
        <p:blipFill>
          <a:blip r:embed="rId4"/>
          <a:stretch>
            <a:fillRect/>
          </a:stretch>
        </p:blipFill>
        <p:spPr>
          <a:xfrm>
            <a:off x="916261" y="1733724"/>
            <a:ext cx="12991906" cy="2381076"/>
          </a:xfrm>
          <a:prstGeom prst="rect">
            <a:avLst/>
          </a:prstGeom>
        </p:spPr>
      </p:pic>
    </p:spTree>
    <p:extLst>
      <p:ext uri="{BB962C8B-B14F-4D97-AF65-F5344CB8AC3E}">
        <p14:creationId xmlns:p14="http://schemas.microsoft.com/office/powerpoint/2010/main" val="1622147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3137"/>
            <a:ext cx="14630400" cy="8229600"/>
          </a:xfrm>
          <a:prstGeom prst="rect">
            <a:avLst/>
          </a:prstGeom>
          <a:solidFill>
            <a:srgbClr val="0D0A2C">
              <a:alpha val="75000"/>
            </a:srgbClr>
          </a:solidFill>
          <a:ln/>
        </p:spPr>
        <p:txBody>
          <a:bodyPr/>
          <a:lstStyle/>
          <a:p>
            <a:r>
              <a:rPr lang="en-US" sz="3200" b="1" dirty="0">
                <a:solidFill>
                  <a:schemeClr val="bg1"/>
                </a:solidFill>
                <a:latin typeface="Times New Roman" panose="02020603050405020304" pitchFamily="18" charset="0"/>
                <a:cs typeface="Times New Roman" panose="02020603050405020304" pitchFamily="18" charset="0"/>
              </a:rPr>
              <a:t>Results of Model Training</a:t>
            </a:r>
            <a:endParaRPr lang="en-IN" sz="3200"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11692" y="685889"/>
            <a:ext cx="7543800" cy="523220"/>
          </a:xfrm>
          <a:prstGeom prst="rect">
            <a:avLst/>
          </a:prstGeom>
          <a:noFill/>
        </p:spPr>
        <p:txBody>
          <a:bodyPr wrap="square" rtlCol="0">
            <a:spAutoFit/>
          </a:bodyPr>
          <a:lstStyle/>
          <a:p>
            <a:pPr algn="ctr"/>
            <a:r>
              <a:rPr lang="en-IN" sz="2800" b="1" dirty="0">
                <a:solidFill>
                  <a:schemeClr val="bg1"/>
                </a:solidFill>
              </a:rPr>
              <a:t>                       NMF(Negative Matri Factorization)</a:t>
            </a:r>
          </a:p>
        </p:txBody>
      </p:sp>
      <p:sp>
        <p:nvSpPr>
          <p:cNvPr id="9" name="TextBox 8">
            <a:extLst>
              <a:ext uri="{FF2B5EF4-FFF2-40B4-BE49-F238E27FC236}">
                <a16:creationId xmlns:a16="http://schemas.microsoft.com/office/drawing/2014/main" id="{A16BE591-4397-6A09-4B89-87B8DD896912}"/>
              </a:ext>
            </a:extLst>
          </p:cNvPr>
          <p:cNvSpPr txBox="1"/>
          <p:nvPr/>
        </p:nvSpPr>
        <p:spPr>
          <a:xfrm>
            <a:off x="421474" y="1590945"/>
            <a:ext cx="909619" cy="369332"/>
          </a:xfrm>
          <a:prstGeom prst="rect">
            <a:avLst/>
          </a:prstGeom>
          <a:noFill/>
        </p:spPr>
        <p:txBody>
          <a:bodyPr wrap="square" rtlCol="0">
            <a:spAutoFit/>
          </a:bodyPr>
          <a:lstStyle/>
          <a:p>
            <a:r>
              <a:rPr lang="en-IN" dirty="0">
                <a:solidFill>
                  <a:schemeClr val="bg1"/>
                </a:solidFill>
              </a:rPr>
              <a:t>N=5</a:t>
            </a:r>
          </a:p>
        </p:txBody>
      </p:sp>
      <p:pic>
        <p:nvPicPr>
          <p:cNvPr id="6" name="Picture 5">
            <a:extLst>
              <a:ext uri="{FF2B5EF4-FFF2-40B4-BE49-F238E27FC236}">
                <a16:creationId xmlns:a16="http://schemas.microsoft.com/office/drawing/2014/main" id="{94DB9811-2688-2341-F905-F87CE3D3E3E1}"/>
              </a:ext>
            </a:extLst>
          </p:cNvPr>
          <p:cNvPicPr>
            <a:picLocks noChangeAspect="1"/>
          </p:cNvPicPr>
          <p:nvPr/>
        </p:nvPicPr>
        <p:blipFill>
          <a:blip r:embed="rId4"/>
          <a:stretch>
            <a:fillRect/>
          </a:stretch>
        </p:blipFill>
        <p:spPr>
          <a:xfrm>
            <a:off x="144910" y="2659441"/>
            <a:ext cx="6057595" cy="1917700"/>
          </a:xfrm>
          <a:prstGeom prst="rect">
            <a:avLst/>
          </a:prstGeom>
        </p:spPr>
      </p:pic>
      <p:pic>
        <p:nvPicPr>
          <p:cNvPr id="13" name="Picture 12">
            <a:extLst>
              <a:ext uri="{FF2B5EF4-FFF2-40B4-BE49-F238E27FC236}">
                <a16:creationId xmlns:a16="http://schemas.microsoft.com/office/drawing/2014/main" id="{ABAE0FB4-DF5E-E2BA-1096-4A2A9187CA62}"/>
              </a:ext>
            </a:extLst>
          </p:cNvPr>
          <p:cNvPicPr>
            <a:picLocks noChangeAspect="1"/>
          </p:cNvPicPr>
          <p:nvPr/>
        </p:nvPicPr>
        <p:blipFill>
          <a:blip r:embed="rId5"/>
          <a:stretch>
            <a:fillRect/>
          </a:stretch>
        </p:blipFill>
        <p:spPr>
          <a:xfrm>
            <a:off x="7442738" y="2746691"/>
            <a:ext cx="6057595" cy="1811340"/>
          </a:xfrm>
          <a:prstGeom prst="rect">
            <a:avLst/>
          </a:prstGeom>
        </p:spPr>
      </p:pic>
      <p:sp>
        <p:nvSpPr>
          <p:cNvPr id="14" name="TextBox 13">
            <a:extLst>
              <a:ext uri="{FF2B5EF4-FFF2-40B4-BE49-F238E27FC236}">
                <a16:creationId xmlns:a16="http://schemas.microsoft.com/office/drawing/2014/main" id="{7F187369-D3E5-E710-CD91-4DF48912A6F8}"/>
              </a:ext>
            </a:extLst>
          </p:cNvPr>
          <p:cNvSpPr txBox="1"/>
          <p:nvPr/>
        </p:nvSpPr>
        <p:spPr>
          <a:xfrm>
            <a:off x="7442738" y="1592942"/>
            <a:ext cx="805153" cy="369332"/>
          </a:xfrm>
          <a:prstGeom prst="rect">
            <a:avLst/>
          </a:prstGeom>
          <a:noFill/>
        </p:spPr>
        <p:txBody>
          <a:bodyPr wrap="square" rtlCol="0">
            <a:spAutoFit/>
          </a:bodyPr>
          <a:lstStyle/>
          <a:p>
            <a:r>
              <a:rPr lang="en-US" dirty="0">
                <a:solidFill>
                  <a:schemeClr val="bg1"/>
                </a:solidFill>
              </a:rPr>
              <a:t>N=4</a:t>
            </a:r>
          </a:p>
        </p:txBody>
      </p:sp>
      <p:pic>
        <p:nvPicPr>
          <p:cNvPr id="15" name="Picture 14">
            <a:extLst>
              <a:ext uri="{FF2B5EF4-FFF2-40B4-BE49-F238E27FC236}">
                <a16:creationId xmlns:a16="http://schemas.microsoft.com/office/drawing/2014/main" id="{639628CD-4844-440E-D6C5-16D2CD5C56C5}"/>
              </a:ext>
            </a:extLst>
          </p:cNvPr>
          <p:cNvPicPr>
            <a:picLocks noChangeAspect="1"/>
          </p:cNvPicPr>
          <p:nvPr/>
        </p:nvPicPr>
        <p:blipFill>
          <a:blip r:embed="rId6"/>
          <a:stretch>
            <a:fillRect/>
          </a:stretch>
        </p:blipFill>
        <p:spPr>
          <a:xfrm>
            <a:off x="3042117" y="6300224"/>
            <a:ext cx="6878486" cy="1672684"/>
          </a:xfrm>
          <a:prstGeom prst="rect">
            <a:avLst/>
          </a:prstGeom>
        </p:spPr>
      </p:pic>
      <p:sp>
        <p:nvSpPr>
          <p:cNvPr id="16" name="TextBox 15">
            <a:extLst>
              <a:ext uri="{FF2B5EF4-FFF2-40B4-BE49-F238E27FC236}">
                <a16:creationId xmlns:a16="http://schemas.microsoft.com/office/drawing/2014/main" id="{33769224-65B9-215C-21F8-67482C5B0DF5}"/>
              </a:ext>
            </a:extLst>
          </p:cNvPr>
          <p:cNvSpPr txBox="1"/>
          <p:nvPr/>
        </p:nvSpPr>
        <p:spPr>
          <a:xfrm>
            <a:off x="4782249" y="5837504"/>
            <a:ext cx="782320" cy="369332"/>
          </a:xfrm>
          <a:prstGeom prst="rect">
            <a:avLst/>
          </a:prstGeom>
          <a:noFill/>
        </p:spPr>
        <p:txBody>
          <a:bodyPr wrap="square" rtlCol="0">
            <a:spAutoFit/>
          </a:bodyPr>
          <a:lstStyle/>
          <a:p>
            <a:r>
              <a:rPr lang="en-US" dirty="0">
                <a:solidFill>
                  <a:schemeClr val="bg1"/>
                </a:solidFill>
              </a:rPr>
              <a:t>N=3</a:t>
            </a:r>
          </a:p>
        </p:txBody>
      </p:sp>
      <p:sp>
        <p:nvSpPr>
          <p:cNvPr id="17" name="TextBox 16">
            <a:extLst>
              <a:ext uri="{FF2B5EF4-FFF2-40B4-BE49-F238E27FC236}">
                <a16:creationId xmlns:a16="http://schemas.microsoft.com/office/drawing/2014/main" id="{5A9F171A-39CD-1403-5CD9-ABC81CFEC671}"/>
              </a:ext>
            </a:extLst>
          </p:cNvPr>
          <p:cNvSpPr txBox="1"/>
          <p:nvPr/>
        </p:nvSpPr>
        <p:spPr>
          <a:xfrm>
            <a:off x="362621" y="2145341"/>
            <a:ext cx="1312135" cy="376517"/>
          </a:xfrm>
          <a:prstGeom prst="rect">
            <a:avLst/>
          </a:prstGeom>
          <a:noFill/>
        </p:spPr>
        <p:txBody>
          <a:bodyPr wrap="square" rtlCol="0">
            <a:spAutoFit/>
          </a:bodyPr>
          <a:lstStyle/>
          <a:p>
            <a:r>
              <a:rPr lang="en-US" dirty="0">
                <a:solidFill>
                  <a:schemeClr val="bg1"/>
                </a:solidFill>
              </a:rPr>
              <a:t>Top Words</a:t>
            </a:r>
          </a:p>
        </p:txBody>
      </p:sp>
      <p:sp>
        <p:nvSpPr>
          <p:cNvPr id="22" name="TextBox 21">
            <a:extLst>
              <a:ext uri="{FF2B5EF4-FFF2-40B4-BE49-F238E27FC236}">
                <a16:creationId xmlns:a16="http://schemas.microsoft.com/office/drawing/2014/main" id="{FAA8BCDC-127B-8002-369D-5C8A1E9E666B}"/>
              </a:ext>
            </a:extLst>
          </p:cNvPr>
          <p:cNvSpPr txBox="1"/>
          <p:nvPr/>
        </p:nvSpPr>
        <p:spPr>
          <a:xfrm>
            <a:off x="7435395" y="2127859"/>
            <a:ext cx="1312135" cy="376517"/>
          </a:xfrm>
          <a:prstGeom prst="rect">
            <a:avLst/>
          </a:prstGeom>
          <a:noFill/>
        </p:spPr>
        <p:txBody>
          <a:bodyPr wrap="square" rtlCol="0">
            <a:spAutoFit/>
          </a:bodyPr>
          <a:lstStyle/>
          <a:p>
            <a:r>
              <a:rPr lang="en-US" dirty="0">
                <a:solidFill>
                  <a:schemeClr val="bg1"/>
                </a:solidFill>
              </a:rPr>
              <a:t>Top Words</a:t>
            </a:r>
          </a:p>
        </p:txBody>
      </p:sp>
      <p:sp>
        <p:nvSpPr>
          <p:cNvPr id="23" name="TextBox 22">
            <a:extLst>
              <a:ext uri="{FF2B5EF4-FFF2-40B4-BE49-F238E27FC236}">
                <a16:creationId xmlns:a16="http://schemas.microsoft.com/office/drawing/2014/main" id="{912A85B6-7B9C-96CD-FD31-027E48BA1C12}"/>
              </a:ext>
            </a:extLst>
          </p:cNvPr>
          <p:cNvSpPr txBox="1"/>
          <p:nvPr/>
        </p:nvSpPr>
        <p:spPr>
          <a:xfrm>
            <a:off x="5753029" y="5833912"/>
            <a:ext cx="1312135" cy="376517"/>
          </a:xfrm>
          <a:prstGeom prst="rect">
            <a:avLst/>
          </a:prstGeom>
          <a:noFill/>
        </p:spPr>
        <p:txBody>
          <a:bodyPr wrap="square" rtlCol="0">
            <a:spAutoFit/>
          </a:bodyPr>
          <a:lstStyle/>
          <a:p>
            <a:r>
              <a:rPr lang="en-US" dirty="0">
                <a:solidFill>
                  <a:schemeClr val="bg1"/>
                </a:solidFill>
              </a:rPr>
              <a:t>Top Words</a:t>
            </a:r>
          </a:p>
        </p:txBody>
      </p:sp>
      <p:sp>
        <p:nvSpPr>
          <p:cNvPr id="24" name="TextBox 23">
            <a:extLst>
              <a:ext uri="{FF2B5EF4-FFF2-40B4-BE49-F238E27FC236}">
                <a16:creationId xmlns:a16="http://schemas.microsoft.com/office/drawing/2014/main" id="{7DA9D634-3F81-4043-44B8-1D4746EDCDC0}"/>
              </a:ext>
            </a:extLst>
          </p:cNvPr>
          <p:cNvSpPr txBox="1"/>
          <p:nvPr/>
        </p:nvSpPr>
        <p:spPr>
          <a:xfrm>
            <a:off x="362621" y="4787153"/>
            <a:ext cx="4231167" cy="646331"/>
          </a:xfrm>
          <a:prstGeom prst="rect">
            <a:avLst/>
          </a:prstGeom>
          <a:noFill/>
        </p:spPr>
        <p:txBody>
          <a:bodyPr wrap="square" rtlCol="0">
            <a:spAutoFit/>
          </a:bodyPr>
          <a:lstStyle/>
          <a:p>
            <a:r>
              <a:rPr lang="en-CA" b="0" i="0" dirty="0">
                <a:solidFill>
                  <a:srgbClr val="D5D5D5"/>
                </a:solidFill>
                <a:effectLst/>
                <a:highlight>
                  <a:srgbClr val="383838"/>
                </a:highlight>
                <a:latin typeface="Courier New" panose="02070309020205020404" pitchFamily="49" charset="0"/>
              </a:rPr>
              <a:t>Coherence Score: 0.4855861714133499</a:t>
            </a:r>
            <a:endParaRPr lang="en-US" dirty="0"/>
          </a:p>
        </p:txBody>
      </p:sp>
      <p:sp>
        <p:nvSpPr>
          <p:cNvPr id="25" name="TextBox 24">
            <a:extLst>
              <a:ext uri="{FF2B5EF4-FFF2-40B4-BE49-F238E27FC236}">
                <a16:creationId xmlns:a16="http://schemas.microsoft.com/office/drawing/2014/main" id="{4ACD886D-026D-57F0-818F-33EE2DA0B0D8}"/>
              </a:ext>
            </a:extLst>
          </p:cNvPr>
          <p:cNvSpPr txBox="1"/>
          <p:nvPr/>
        </p:nvSpPr>
        <p:spPr>
          <a:xfrm>
            <a:off x="8247891" y="4787153"/>
            <a:ext cx="2957991" cy="646331"/>
          </a:xfrm>
          <a:prstGeom prst="rect">
            <a:avLst/>
          </a:prstGeom>
          <a:noFill/>
        </p:spPr>
        <p:txBody>
          <a:bodyPr wrap="square" rtlCol="0">
            <a:spAutoFit/>
          </a:bodyPr>
          <a:lstStyle/>
          <a:p>
            <a:r>
              <a:rPr lang="en-CA" b="0" i="0" dirty="0">
                <a:solidFill>
                  <a:srgbClr val="D5D5D5"/>
                </a:solidFill>
                <a:effectLst/>
                <a:highlight>
                  <a:srgbClr val="383838"/>
                </a:highlight>
                <a:latin typeface="Courier New" panose="02070309020205020404" pitchFamily="49" charset="0"/>
              </a:rPr>
              <a:t>Coherence Score: 0.4714147632094634</a:t>
            </a:r>
            <a:endParaRPr lang="en-US" dirty="0"/>
          </a:p>
        </p:txBody>
      </p:sp>
      <p:sp>
        <p:nvSpPr>
          <p:cNvPr id="26" name="TextBox 25">
            <a:extLst>
              <a:ext uri="{FF2B5EF4-FFF2-40B4-BE49-F238E27FC236}">
                <a16:creationId xmlns:a16="http://schemas.microsoft.com/office/drawing/2014/main" id="{B6DB255B-41AF-81AC-AE08-6805E6CD2178}"/>
              </a:ext>
            </a:extLst>
          </p:cNvPr>
          <p:cNvSpPr txBox="1"/>
          <p:nvPr/>
        </p:nvSpPr>
        <p:spPr>
          <a:xfrm>
            <a:off x="10134439" y="6791215"/>
            <a:ext cx="2886635" cy="646331"/>
          </a:xfrm>
          <a:prstGeom prst="rect">
            <a:avLst/>
          </a:prstGeom>
          <a:noFill/>
        </p:spPr>
        <p:txBody>
          <a:bodyPr wrap="square" rtlCol="0">
            <a:spAutoFit/>
          </a:bodyPr>
          <a:lstStyle/>
          <a:p>
            <a:r>
              <a:rPr lang="en-CA" b="0" i="0" dirty="0">
                <a:solidFill>
                  <a:srgbClr val="D5D5D5"/>
                </a:solidFill>
                <a:effectLst/>
                <a:highlight>
                  <a:srgbClr val="383838"/>
                </a:highlight>
                <a:latin typeface="Courier New" panose="02070309020205020404" pitchFamily="49" charset="0"/>
              </a:rPr>
              <a:t>Coherence Score: 0.3814318329707434</a:t>
            </a:r>
            <a:endParaRPr lang="en-US" dirty="0"/>
          </a:p>
        </p:txBody>
      </p:sp>
    </p:spTree>
    <p:extLst>
      <p:ext uri="{BB962C8B-B14F-4D97-AF65-F5344CB8AC3E}">
        <p14:creationId xmlns:p14="http://schemas.microsoft.com/office/powerpoint/2010/main" val="2694961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7CB75CF25A447852BE73D51CFCDAD" ma:contentTypeVersion="10" ma:contentTypeDescription="Create a new document." ma:contentTypeScope="" ma:versionID="1f4bfc1c9234db95d35126adf9ffbb3f">
  <xsd:schema xmlns:xsd="http://www.w3.org/2001/XMLSchema" xmlns:xs="http://www.w3.org/2001/XMLSchema" xmlns:p="http://schemas.microsoft.com/office/2006/metadata/properties" xmlns:ns2="f701641c-dd2c-4cc6-b3af-cf27c44531ef" xmlns:ns3="d0279916-f554-4009-9469-0c8659bf3e29" targetNamespace="http://schemas.microsoft.com/office/2006/metadata/properties" ma:root="true" ma:fieldsID="456634905aff9bd56e3b121b049f27cf" ns2:_="" ns3:_="">
    <xsd:import namespace="f701641c-dd2c-4cc6-b3af-cf27c44531ef"/>
    <xsd:import namespace="d0279916-f554-4009-9469-0c8659bf3e2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01641c-dd2c-4cc6-b3af-cf27c4453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b193f5f-1873-4006-86b7-95c2ee49943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279916-f554-4009-9469-0c8659bf3e2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0f09360-324f-45af-abd4-88a7e66ea52b}" ma:internalName="TaxCatchAll" ma:showField="CatchAllData" ma:web="d0279916-f554-4009-9469-0c8659bf3e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701641c-dd2c-4cc6-b3af-cf27c44531ef">
      <Terms xmlns="http://schemas.microsoft.com/office/infopath/2007/PartnerControls"/>
    </lcf76f155ced4ddcb4097134ff3c332f>
    <TaxCatchAll xmlns="d0279916-f554-4009-9469-0c8659bf3e29" xsi:nil="true"/>
  </documentManagement>
</p:properties>
</file>

<file path=customXml/itemProps1.xml><?xml version="1.0" encoding="utf-8"?>
<ds:datastoreItem xmlns:ds="http://schemas.openxmlformats.org/officeDocument/2006/customXml" ds:itemID="{4DA98F5C-4B6D-4795-95A2-7752EE31FE5A}"/>
</file>

<file path=customXml/itemProps2.xml><?xml version="1.0" encoding="utf-8"?>
<ds:datastoreItem xmlns:ds="http://schemas.openxmlformats.org/officeDocument/2006/customXml" ds:itemID="{BA6DF927-A31C-4468-AEBA-51C5D03D1DCC}"/>
</file>

<file path=customXml/itemProps3.xml><?xml version="1.0" encoding="utf-8"?>
<ds:datastoreItem xmlns:ds="http://schemas.openxmlformats.org/officeDocument/2006/customXml" ds:itemID="{1E99C1E6-1BF5-4C3F-89BA-3D6D2A24D257}"/>
</file>

<file path=docProps/app.xml><?xml version="1.0" encoding="utf-8"?>
<Properties xmlns="http://schemas.openxmlformats.org/officeDocument/2006/extended-properties" xmlns:vt="http://schemas.openxmlformats.org/officeDocument/2006/docPropsVTypes">
  <TotalTime>1548</TotalTime>
  <Words>2355</Words>
  <Application>Microsoft Office PowerPoint</Application>
  <PresentationFormat>Custom</PresentationFormat>
  <Paragraphs>312</Paragraphs>
  <Slides>19</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Algerian</vt:lpstr>
      <vt:lpstr>Amasis MT Pro Medium</vt:lpstr>
      <vt:lpstr>Aptos</vt:lpstr>
      <vt:lpstr>Arial</vt:lpstr>
      <vt:lpstr>Congenial Black</vt:lpstr>
      <vt:lpstr>Courier New</vt:lpstr>
      <vt:lpstr>Heebo</vt:lpstr>
      <vt:lpstr>Montserrat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Aditi S</cp:lastModifiedBy>
  <cp:revision>32</cp:revision>
  <dcterms:created xsi:type="dcterms:W3CDTF">2024-06-27T02:20:57Z</dcterms:created>
  <dcterms:modified xsi:type="dcterms:W3CDTF">2024-07-11T21:49:47Z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0x01010050C7CB75CF25A447852BE73D51CFCDAD</vt:lpwstr>
  </property>
</Properties>
</file>